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840" r:id="rId2"/>
    <p:sldId id="842" r:id="rId3"/>
    <p:sldId id="843" r:id="rId4"/>
    <p:sldId id="844" r:id="rId5"/>
    <p:sldId id="1039" r:id="rId6"/>
    <p:sldId id="1021" r:id="rId7"/>
    <p:sldId id="1022" r:id="rId8"/>
    <p:sldId id="1124" r:id="rId9"/>
    <p:sldId id="1204" r:id="rId10"/>
    <p:sldId id="880" r:id="rId11"/>
    <p:sldId id="1125" r:id="rId12"/>
    <p:sldId id="1033" r:id="rId13"/>
    <p:sldId id="1035" r:id="rId14"/>
    <p:sldId id="1116" r:id="rId15"/>
    <p:sldId id="1115" r:id="rId16"/>
    <p:sldId id="1037" r:id="rId17"/>
    <p:sldId id="1038" r:id="rId18"/>
    <p:sldId id="1142" r:id="rId19"/>
    <p:sldId id="1143" r:id="rId20"/>
    <p:sldId id="1144" r:id="rId21"/>
    <p:sldId id="1145" r:id="rId22"/>
    <p:sldId id="1146" r:id="rId23"/>
    <p:sldId id="868" r:id="rId24"/>
    <p:sldId id="950" r:id="rId25"/>
    <p:sldId id="952" r:id="rId26"/>
    <p:sldId id="953" r:id="rId27"/>
    <p:sldId id="1083" r:id="rId28"/>
    <p:sldId id="923" r:id="rId29"/>
    <p:sldId id="1133" r:id="rId30"/>
    <p:sldId id="1132" r:id="rId31"/>
    <p:sldId id="1180" r:id="rId32"/>
    <p:sldId id="1135" r:id="rId33"/>
    <p:sldId id="1136" r:id="rId34"/>
    <p:sldId id="1186" r:id="rId35"/>
    <p:sldId id="1168" r:id="rId36"/>
    <p:sldId id="272" r:id="rId37"/>
    <p:sldId id="273" r:id="rId38"/>
    <p:sldId id="1150" r:id="rId39"/>
    <p:sldId id="270" r:id="rId40"/>
    <p:sldId id="275" r:id="rId41"/>
    <p:sldId id="271" r:id="rId42"/>
    <p:sldId id="268" r:id="rId43"/>
    <p:sldId id="266" r:id="rId44"/>
    <p:sldId id="909" r:id="rId45"/>
    <p:sldId id="913" r:id="rId46"/>
    <p:sldId id="911" r:id="rId47"/>
    <p:sldId id="1140" r:id="rId48"/>
    <p:sldId id="1162" r:id="rId49"/>
    <p:sldId id="1192" r:id="rId50"/>
    <p:sldId id="1193" r:id="rId51"/>
    <p:sldId id="1194" r:id="rId52"/>
    <p:sldId id="1141" r:id="rId53"/>
    <p:sldId id="1103" r:id="rId54"/>
    <p:sldId id="1100" r:id="rId55"/>
    <p:sldId id="1101" r:id="rId56"/>
    <p:sldId id="1102" r:id="rId57"/>
    <p:sldId id="838" r:id="rId58"/>
    <p:sldId id="933" r:id="rId59"/>
    <p:sldId id="934" r:id="rId60"/>
    <p:sldId id="937" r:id="rId61"/>
    <p:sldId id="872" r:id="rId62"/>
    <p:sldId id="1207" r:id="rId63"/>
    <p:sldId id="1205" r:id="rId64"/>
    <p:sldId id="1209" r:id="rId65"/>
    <p:sldId id="1208" r:id="rId66"/>
    <p:sldId id="729" r:id="rId67"/>
    <p:sldId id="946" r:id="rId68"/>
    <p:sldId id="993" r:id="rId69"/>
    <p:sldId id="73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lkina, Bistra N" initials="DBN" lastIdx="2" clrIdx="0"/>
  <p:cmAuthor id="1" name="Dilkina, Bistra N" initials="DBN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85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4" autoAdjust="0"/>
    <p:restoredTop sz="92540" autoAdjust="0"/>
  </p:normalViewPr>
  <p:slideViewPr>
    <p:cSldViewPr>
      <p:cViewPr varScale="1">
        <p:scale>
          <a:sx n="77" d="100"/>
          <a:sy n="77" d="100"/>
        </p:scale>
        <p:origin x="14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9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DE2BEC-B445-4F0A-9DAF-DCF145FD916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29DAF6-516C-4D82-BE38-81EFC4C204E2}">
      <dgm:prSet phldrT="[Text]"/>
      <dgm:spPr/>
      <dgm:t>
        <a:bodyPr/>
        <a:lstStyle/>
        <a:p>
          <a:endParaRPr lang="en-US" dirty="0"/>
        </a:p>
      </dgm:t>
    </dgm:pt>
    <dgm:pt modelId="{E1456157-3BFC-4C19-B283-A5CDF8720086}" type="parTrans" cxnId="{2DD306D8-BF2F-401F-BDB2-13874B99D169}">
      <dgm:prSet/>
      <dgm:spPr/>
      <dgm:t>
        <a:bodyPr/>
        <a:lstStyle/>
        <a:p>
          <a:endParaRPr lang="en-US"/>
        </a:p>
      </dgm:t>
    </dgm:pt>
    <dgm:pt modelId="{F7417945-2542-4F18-BE9F-4D108F5CD433}" type="sibTrans" cxnId="{2DD306D8-BF2F-401F-BDB2-13874B99D169}">
      <dgm:prSet/>
      <dgm:spPr/>
      <dgm:t>
        <a:bodyPr/>
        <a:lstStyle/>
        <a:p>
          <a:endParaRPr lang="en-US"/>
        </a:p>
      </dgm:t>
    </dgm:pt>
    <dgm:pt modelId="{F50CF9F0-779A-4B3D-84C5-AF325DABE8B1}" type="pres">
      <dgm:prSet presAssocID="{3FDE2BEC-B445-4F0A-9DAF-DCF145FD9161}" presName="Name0" presStyleCnt="0">
        <dgm:presLayoutVars>
          <dgm:chMax val="4"/>
          <dgm:resizeHandles val="exact"/>
        </dgm:presLayoutVars>
      </dgm:prSet>
      <dgm:spPr/>
    </dgm:pt>
    <dgm:pt modelId="{B80562C8-F4FC-4635-8633-A07EE3174C45}" type="pres">
      <dgm:prSet presAssocID="{3FDE2BEC-B445-4F0A-9DAF-DCF145FD9161}" presName="ellipse" presStyleLbl="trBgShp" presStyleIdx="0" presStyleCnt="1" custLinFactNeighborX="-68062" custLinFactNeighborY="-3348"/>
      <dgm:spPr/>
    </dgm:pt>
    <dgm:pt modelId="{C6E85B58-4C01-4421-A18D-0D516246AF1C}" type="pres">
      <dgm:prSet presAssocID="{3FDE2BEC-B445-4F0A-9DAF-DCF145FD9161}" presName="arrow1" presStyleLbl="fgShp" presStyleIdx="0" presStyleCnt="1" custFlipVert="0" custFlipHor="1" custScaleX="19999" custScaleY="25000" custLinFactNeighborX="20001" custLinFactNeighborY="-70000"/>
      <dgm:spPr>
        <a:prstGeom prst="ellipse">
          <a:avLst/>
        </a:prstGeom>
      </dgm:spPr>
    </dgm:pt>
    <dgm:pt modelId="{2D4962FF-84C8-42D2-8E7B-E7DC0400B0C5}" type="pres">
      <dgm:prSet presAssocID="{3FDE2BEC-B445-4F0A-9DAF-DCF145FD9161}" presName="rectangle" presStyleLbl="revTx" presStyleIdx="0" presStyleCnt="1">
        <dgm:presLayoutVars>
          <dgm:bulletEnabled val="1"/>
        </dgm:presLayoutVars>
      </dgm:prSet>
      <dgm:spPr/>
    </dgm:pt>
    <dgm:pt modelId="{702F4595-018A-46A6-82F0-4F53BC01CF66}" type="pres">
      <dgm:prSet presAssocID="{3FDE2BEC-B445-4F0A-9DAF-DCF145FD9161}" presName="funnel" presStyleLbl="trAlignAcc1" presStyleIdx="0" presStyleCnt="1" custLinFactNeighborX="-58929" custLinFactNeighborY="-5357"/>
      <dgm:spPr>
        <a:ln w="28575">
          <a:solidFill>
            <a:schemeClr val="tx1"/>
          </a:solidFill>
        </a:ln>
      </dgm:spPr>
    </dgm:pt>
  </dgm:ptLst>
  <dgm:cxnLst>
    <dgm:cxn modelId="{744AF4A8-6357-2445-A5E8-152D5A8D39B1}" type="presOf" srcId="{3FDE2BEC-B445-4F0A-9DAF-DCF145FD9161}" destId="{F50CF9F0-779A-4B3D-84C5-AF325DABE8B1}" srcOrd="0" destOrd="0" presId="urn:microsoft.com/office/officeart/2005/8/layout/funnel1"/>
    <dgm:cxn modelId="{2DD306D8-BF2F-401F-BDB2-13874B99D169}" srcId="{3FDE2BEC-B445-4F0A-9DAF-DCF145FD9161}" destId="{8F29DAF6-516C-4D82-BE38-81EFC4C204E2}" srcOrd="0" destOrd="0" parTransId="{E1456157-3BFC-4C19-B283-A5CDF8720086}" sibTransId="{F7417945-2542-4F18-BE9F-4D108F5CD433}"/>
    <dgm:cxn modelId="{CA4E84E6-17BF-8745-A8F6-C4EF2CDE0297}" type="presOf" srcId="{8F29DAF6-516C-4D82-BE38-81EFC4C204E2}" destId="{2D4962FF-84C8-42D2-8E7B-E7DC0400B0C5}" srcOrd="0" destOrd="0" presId="urn:microsoft.com/office/officeart/2005/8/layout/funnel1"/>
    <dgm:cxn modelId="{91D42297-9D60-AC49-B208-252AEB78D342}" type="presParOf" srcId="{F50CF9F0-779A-4B3D-84C5-AF325DABE8B1}" destId="{B80562C8-F4FC-4635-8633-A07EE3174C45}" srcOrd="0" destOrd="0" presId="urn:microsoft.com/office/officeart/2005/8/layout/funnel1"/>
    <dgm:cxn modelId="{9A455566-BDE4-744F-97F6-B9675B357D98}" type="presParOf" srcId="{F50CF9F0-779A-4B3D-84C5-AF325DABE8B1}" destId="{C6E85B58-4C01-4421-A18D-0D516246AF1C}" srcOrd="1" destOrd="0" presId="urn:microsoft.com/office/officeart/2005/8/layout/funnel1"/>
    <dgm:cxn modelId="{7AF33408-8A82-BA45-B8CF-4762334FF108}" type="presParOf" srcId="{F50CF9F0-779A-4B3D-84C5-AF325DABE8B1}" destId="{2D4962FF-84C8-42D2-8E7B-E7DC0400B0C5}" srcOrd="2" destOrd="0" presId="urn:microsoft.com/office/officeart/2005/8/layout/funnel1"/>
    <dgm:cxn modelId="{CCBD6AF4-FE8C-1548-8810-9B386241B469}" type="presParOf" srcId="{F50CF9F0-779A-4B3D-84C5-AF325DABE8B1}" destId="{702F4595-018A-46A6-82F0-4F53BC01CF6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DE2BEC-B445-4F0A-9DAF-DCF145FD916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77E390-D047-4560-B378-4162879455AA}">
      <dgm:prSet phldrT="[Text]"/>
      <dgm:spPr/>
      <dgm:t>
        <a:bodyPr/>
        <a:lstStyle/>
        <a:p>
          <a:endParaRPr lang="en-US" dirty="0"/>
        </a:p>
      </dgm:t>
    </dgm:pt>
    <dgm:pt modelId="{D91439A8-E62D-436C-97DD-DBD7E17E69C2}" type="parTrans" cxnId="{8AFFDE94-C319-4DFA-9837-A8FC117E088D}">
      <dgm:prSet/>
      <dgm:spPr/>
      <dgm:t>
        <a:bodyPr/>
        <a:lstStyle/>
        <a:p>
          <a:endParaRPr lang="en-US"/>
        </a:p>
      </dgm:t>
    </dgm:pt>
    <dgm:pt modelId="{96DE3872-1204-4C36-9D1C-3CFD81015238}" type="sibTrans" cxnId="{8AFFDE94-C319-4DFA-9837-A8FC117E088D}">
      <dgm:prSet/>
      <dgm:spPr/>
      <dgm:t>
        <a:bodyPr/>
        <a:lstStyle/>
        <a:p>
          <a:endParaRPr lang="en-US"/>
        </a:p>
      </dgm:t>
    </dgm:pt>
    <dgm:pt modelId="{F50CF9F0-779A-4B3D-84C5-AF325DABE8B1}" type="pres">
      <dgm:prSet presAssocID="{3FDE2BEC-B445-4F0A-9DAF-DCF145FD9161}" presName="Name0" presStyleCnt="0">
        <dgm:presLayoutVars>
          <dgm:chMax val="4"/>
          <dgm:resizeHandles val="exact"/>
        </dgm:presLayoutVars>
      </dgm:prSet>
      <dgm:spPr/>
    </dgm:pt>
    <dgm:pt modelId="{B80562C8-F4FC-4635-8633-A07EE3174C45}" type="pres">
      <dgm:prSet presAssocID="{3FDE2BEC-B445-4F0A-9DAF-DCF145FD9161}" presName="ellipse" presStyleLbl="trBgShp" presStyleIdx="0" presStyleCnt="1" custLinFactY="22798" custLinFactNeighborX="-67287" custLinFactNeighborY="100000"/>
      <dgm:spPr/>
    </dgm:pt>
    <dgm:pt modelId="{C6E85B58-4C01-4421-A18D-0D516246AF1C}" type="pres">
      <dgm:prSet presAssocID="{3FDE2BEC-B445-4F0A-9DAF-DCF145FD9161}" presName="arrow1" presStyleLbl="fgShp" presStyleIdx="0" presStyleCnt="1" custFlipVert="1" custFlipHor="1" custScaleX="20000" custScaleY="25000" custLinFactY="-363750" custLinFactNeighborX="0" custLinFactNeighborY="-400000"/>
      <dgm:spPr>
        <a:prstGeom prst="ellipse">
          <a:avLst/>
        </a:prstGeom>
      </dgm:spPr>
    </dgm:pt>
    <dgm:pt modelId="{2D4962FF-84C8-42D2-8E7B-E7DC0400B0C5}" type="pres">
      <dgm:prSet presAssocID="{3FDE2BEC-B445-4F0A-9DAF-DCF145FD9161}" presName="rectangle" presStyleLbl="revTx" presStyleIdx="0" presStyleCnt="1" custLinFactNeighborX="-58222" custLinFactNeighborY="-6133">
        <dgm:presLayoutVars>
          <dgm:bulletEnabled val="1"/>
        </dgm:presLayoutVars>
      </dgm:prSet>
      <dgm:spPr/>
    </dgm:pt>
    <dgm:pt modelId="{702F4595-018A-46A6-82F0-4F53BC01CF66}" type="pres">
      <dgm:prSet presAssocID="{3FDE2BEC-B445-4F0A-9DAF-DCF145FD9161}" presName="funnel" presStyleLbl="trAlignAcc1" presStyleIdx="0" presStyleCnt="1" custAng="10800000" custLinFactNeighborX="-62500" custLinFactNeighborY="-893"/>
      <dgm:spPr>
        <a:ln w="28575">
          <a:solidFill>
            <a:schemeClr val="tx1"/>
          </a:solidFill>
        </a:ln>
      </dgm:spPr>
    </dgm:pt>
  </dgm:ptLst>
  <dgm:cxnLst>
    <dgm:cxn modelId="{D34B070F-4A11-6E45-A77B-716001776CF8}" type="presOf" srcId="{3FDE2BEC-B445-4F0A-9DAF-DCF145FD9161}" destId="{F50CF9F0-779A-4B3D-84C5-AF325DABE8B1}" srcOrd="0" destOrd="0" presId="urn:microsoft.com/office/officeart/2005/8/layout/funnel1"/>
    <dgm:cxn modelId="{AD2F4C3B-1AD8-8C4C-9B29-EB2282407649}" type="presOf" srcId="{C877E390-D047-4560-B378-4162879455AA}" destId="{2D4962FF-84C8-42D2-8E7B-E7DC0400B0C5}" srcOrd="0" destOrd="0" presId="urn:microsoft.com/office/officeart/2005/8/layout/funnel1"/>
    <dgm:cxn modelId="{8AFFDE94-C319-4DFA-9837-A8FC117E088D}" srcId="{3FDE2BEC-B445-4F0A-9DAF-DCF145FD9161}" destId="{C877E390-D047-4560-B378-4162879455AA}" srcOrd="0" destOrd="0" parTransId="{D91439A8-E62D-436C-97DD-DBD7E17E69C2}" sibTransId="{96DE3872-1204-4C36-9D1C-3CFD81015238}"/>
    <dgm:cxn modelId="{7A1DD468-09BE-CE43-A840-98AD9534F616}" type="presParOf" srcId="{F50CF9F0-779A-4B3D-84C5-AF325DABE8B1}" destId="{B80562C8-F4FC-4635-8633-A07EE3174C45}" srcOrd="0" destOrd="0" presId="urn:microsoft.com/office/officeart/2005/8/layout/funnel1"/>
    <dgm:cxn modelId="{212FEFDE-B72D-0747-B7F7-33B93BE25306}" type="presParOf" srcId="{F50CF9F0-779A-4B3D-84C5-AF325DABE8B1}" destId="{C6E85B58-4C01-4421-A18D-0D516246AF1C}" srcOrd="1" destOrd="0" presId="urn:microsoft.com/office/officeart/2005/8/layout/funnel1"/>
    <dgm:cxn modelId="{9A5CB87C-443C-1740-93D6-ABC851F26D69}" type="presParOf" srcId="{F50CF9F0-779A-4B3D-84C5-AF325DABE8B1}" destId="{2D4962FF-84C8-42D2-8E7B-E7DC0400B0C5}" srcOrd="2" destOrd="0" presId="urn:microsoft.com/office/officeart/2005/8/layout/funnel1"/>
    <dgm:cxn modelId="{5CA9D16B-FBC4-2448-B540-E21B3F445EF7}" type="presParOf" srcId="{F50CF9F0-779A-4B3D-84C5-AF325DABE8B1}" destId="{702F4595-018A-46A6-82F0-4F53BC01CF66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562C8-F4FC-4635-8633-A07EE3174C45}">
      <dsp:nvSpPr>
        <dsp:cNvPr id="0" name=""/>
        <dsp:cNvSpPr/>
      </dsp:nvSpPr>
      <dsp:spPr>
        <a:xfrm>
          <a:off x="76200" y="76201"/>
          <a:ext cx="1965960" cy="68275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85B58-4C01-4421-A18D-0D516246AF1C}">
      <dsp:nvSpPr>
        <dsp:cNvPr id="0" name=""/>
        <dsp:cNvSpPr/>
      </dsp:nvSpPr>
      <dsp:spPr>
        <a:xfrm flipH="1">
          <a:off x="2438405" y="1691640"/>
          <a:ext cx="76196" cy="6096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962FF-84C8-42D2-8E7B-E7DC0400B0C5}">
      <dsp:nvSpPr>
        <dsp:cNvPr id="0" name=""/>
        <dsp:cNvSpPr/>
      </dsp:nvSpPr>
      <dsp:spPr>
        <a:xfrm>
          <a:off x="1485899" y="1965960"/>
          <a:ext cx="1828800" cy="45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485899" y="1965960"/>
        <a:ext cx="1828800" cy="457200"/>
      </dsp:txXfrm>
    </dsp:sp>
    <dsp:sp modelId="{702F4595-018A-46A6-82F0-4F53BC01CF66}">
      <dsp:nvSpPr>
        <dsp:cNvPr id="0" name=""/>
        <dsp:cNvSpPr/>
      </dsp:nvSpPr>
      <dsp:spPr>
        <a:xfrm>
          <a:off x="76190" y="0"/>
          <a:ext cx="2133600" cy="170688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562C8-F4FC-4635-8633-A07EE3174C45}">
      <dsp:nvSpPr>
        <dsp:cNvPr id="0" name=""/>
        <dsp:cNvSpPr/>
      </dsp:nvSpPr>
      <dsp:spPr>
        <a:xfrm>
          <a:off x="91436" y="937465"/>
          <a:ext cx="1965960" cy="682752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85B58-4C01-4421-A18D-0D516246AF1C}">
      <dsp:nvSpPr>
        <dsp:cNvPr id="0" name=""/>
        <dsp:cNvSpPr/>
      </dsp:nvSpPr>
      <dsp:spPr>
        <a:xfrm flipH="1" flipV="1">
          <a:off x="2362199" y="0"/>
          <a:ext cx="76200" cy="60960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962FF-84C8-42D2-8E7B-E7DC0400B0C5}">
      <dsp:nvSpPr>
        <dsp:cNvPr id="0" name=""/>
        <dsp:cNvSpPr/>
      </dsp:nvSpPr>
      <dsp:spPr>
        <a:xfrm>
          <a:off x="421136" y="1937919"/>
          <a:ext cx="1828800" cy="457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421136" y="1937919"/>
        <a:ext cx="1828800" cy="457200"/>
      </dsp:txXfrm>
    </dsp:sp>
    <dsp:sp modelId="{702F4595-018A-46A6-82F0-4F53BC01CF66}">
      <dsp:nvSpPr>
        <dsp:cNvPr id="0" name=""/>
        <dsp:cNvSpPr/>
      </dsp:nvSpPr>
      <dsp:spPr>
        <a:xfrm rot="10800000">
          <a:off x="0" y="0"/>
          <a:ext cx="2133600" cy="170688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E29DAB-B65D-45E1-830A-C52F4ABD679B}" type="datetimeFigureOut">
              <a:rPr lang="en-US" smtClean="0"/>
              <a:pPr/>
              <a:t>9/28/18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42EAC-FED0-4290-8F92-850E896004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4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80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High-dimensional data can be converted to low-dimensional codes by training a multilayer neural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 with a small central layer to reconstruct high-dimensional input vectors. Gradient descent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be used for fine-tuning the weights in such ‘‘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autoencoder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’’ networks, but this works well only if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initial weights are close to a good solution. We describe an effective way of initializing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weights that allows deep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autoencoder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networks to learn low-dimensional codes that work much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better than principal components analysis as a tool to reduce the dimensionality of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42EAC-FED0-4290-8F92-850E89600482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42EAC-FED0-4290-8F92-850E89600482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42EAC-FED0-4290-8F92-850E89600482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07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42EAC-FED0-4290-8F92-850E89600482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74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8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3EFB51-2DDC-4430-B610-B75FB2218A7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0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88D40-ED18-46AD-B88E-836FD6B03D43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2DB09-8A8E-4B7A-B78E-3BEA1F66441F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9E2F-5BEA-4BDE-B904-C52E0EA73380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70AA-94C1-4528-BD4A-51C599163DE9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BDCE7-2C9D-4E2B-AE96-4B32595BEDDE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88DA9-EF96-4CCA-B794-1919F15F0BC4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1F2B0-221F-44D4-83D5-DCDCC98B84F7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3275D-1545-4832-B4AA-839130EB3EF6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B1379-205F-4D8E-998B-FB9755328803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5F1ED-D7D7-47B6-85DA-6F73C9851B15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E8BDD-9734-4B8F-8580-2E0E43CDA230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71DD3-6CB6-4EEB-B504-FE980007755C}" type="datetime1">
              <a:rPr lang="en-US" smtClean="0"/>
              <a:pPr/>
              <a:t>9/28/18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50D46-D94B-4637-A1E6-8F50561A4B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2ApXHhYbaw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2700" y="533400"/>
            <a:ext cx="9144000" cy="1904999"/>
          </a:xfrm>
          <a:solidFill>
            <a:schemeClr val="accent5">
              <a:lumMod val="20000"/>
              <a:lumOff val="80000"/>
            </a:schemeClr>
          </a:solidFill>
          <a:ln>
            <a:solidFill>
              <a:schemeClr val="accent3">
                <a:alpha val="49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>
            <a:noAutofit/>
          </a:bodyPr>
          <a:lstStyle/>
          <a:p>
            <a:r>
              <a:rPr lang="en-US" sz="3200" i="1" dirty="0">
                <a:solidFill>
                  <a:srgbClr val="FF0000"/>
                </a:solidFill>
                <a:latin typeface="Comic Sans MS" pitchFamily="66" charset="0"/>
              </a:rPr>
              <a:t>The Hourglass Effect in Hierarchical  Dependency Networks</a:t>
            </a:r>
            <a:endParaRPr lang="en-US" sz="3600" i="1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533400" y="2590800"/>
            <a:ext cx="8077200" cy="1752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Constantine Dovrolis</a:t>
            </a:r>
          </a:p>
          <a:p>
            <a:r>
              <a:rPr lang="en-US" dirty="0">
                <a:solidFill>
                  <a:srgbClr val="0000FF"/>
                </a:solidFill>
              </a:rPr>
              <a:t>School of Computer Science, Georgia Tech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3810000"/>
            <a:ext cx="2237423" cy="34257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38800"/>
            <a:ext cx="1718930" cy="1231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5651500"/>
            <a:ext cx="2044700" cy="116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500" y="3657599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xit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xit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9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83820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Developmental hourglass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778" y="5707385"/>
            <a:ext cx="9144000" cy="876256"/>
          </a:xfrm>
        </p:spPr>
        <p:txBody>
          <a:bodyPr>
            <a:noAutofit/>
          </a:bodyPr>
          <a:lstStyle/>
          <a:p>
            <a:r>
              <a:rPr lang="en-US" sz="2400" dirty="0" err="1">
                <a:solidFill>
                  <a:srgbClr val="FF0000"/>
                </a:solidFill>
                <a:latin typeface="Comic Sans MS" pitchFamily="66" charset="0"/>
              </a:rPr>
              <a:t>Akhshabi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, </a:t>
            </a:r>
            <a:r>
              <a:rPr lang="en-US" sz="2400" dirty="0" err="1">
                <a:solidFill>
                  <a:srgbClr val="FF0000"/>
                </a:solidFill>
                <a:latin typeface="Comic Sans MS" pitchFamily="66" charset="0"/>
              </a:rPr>
              <a:t>Sarda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, Yi, </a:t>
            </a:r>
            <a:r>
              <a:rPr lang="en-US" sz="2400" dirty="0" err="1">
                <a:solidFill>
                  <a:srgbClr val="FF0000"/>
                </a:solidFill>
                <a:latin typeface="Comic Sans MS" pitchFamily="66" charset="0"/>
              </a:rPr>
              <a:t>Dovrolis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, “An explanatory </a:t>
            </a:r>
            <a:r>
              <a:rPr lang="en-US" sz="2400" dirty="0" err="1">
                <a:solidFill>
                  <a:srgbClr val="FF0000"/>
                </a:solidFill>
                <a:latin typeface="Comic Sans MS" pitchFamily="66" charset="0"/>
              </a:rPr>
              <a:t>evo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-devo model for the developmental hourglass”, F1000, 2014</a:t>
            </a:r>
            <a:endParaRPr lang="en-US" sz="16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2" name="Content Placeholder 2"/>
          <p:cNvSpPr txBox="1">
            <a:spLocks/>
          </p:cNvSpPr>
          <p:nvPr/>
        </p:nvSpPr>
        <p:spPr>
          <a:xfrm rot="5400000">
            <a:off x="-1118229" y="3251828"/>
            <a:ext cx="4882533" cy="66487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-1645046" algn="l" defTabSz="438679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  <a:cs typeface="Calibri" pitchFamily="34" charset="0"/>
              </a:rPr>
              <a:t>Developmental time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Comic Sans MS" pitchFamily="66" charset="0"/>
              <a:cs typeface="Calibri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E9463-B86B-174F-BB7F-C7145670B72B}"/>
              </a:ext>
            </a:extLst>
          </p:cNvPr>
          <p:cNvGrpSpPr/>
          <p:nvPr/>
        </p:nvGrpSpPr>
        <p:grpSpPr>
          <a:xfrm>
            <a:off x="751059" y="789202"/>
            <a:ext cx="8164341" cy="4697198"/>
            <a:chOff x="827259" y="762000"/>
            <a:chExt cx="8164341" cy="4697198"/>
          </a:xfrm>
        </p:grpSpPr>
        <p:pic>
          <p:nvPicPr>
            <p:cNvPr id="27" name="Picture 6" descr="C:\Users\saamer\Desktop\figures\fetus.png"/>
            <p:cNvPicPr>
              <a:picLocks noChangeAspect="1" noChangeArrowheads="1"/>
            </p:cNvPicPr>
            <p:nvPr/>
          </p:nvPicPr>
          <p:blipFill>
            <a:blip r:embed="rId3" cstate="print"/>
            <a:srcRect r="77067" b="58333"/>
            <a:stretch>
              <a:fillRect/>
            </a:stretch>
          </p:blipFill>
          <p:spPr bwMode="auto">
            <a:xfrm>
              <a:off x="1905000" y="3810000"/>
              <a:ext cx="761999" cy="914400"/>
            </a:xfrm>
            <a:prstGeom prst="rect">
              <a:avLst/>
            </a:prstGeom>
            <a:noFill/>
          </p:spPr>
        </p:pic>
        <p:pic>
          <p:nvPicPr>
            <p:cNvPr id="26" name="Picture 4" descr="C:\Users\saamer\Desktop\figures\Stages-Of-Fetal-Development3.jpg"/>
            <p:cNvPicPr>
              <a:picLocks noChangeAspect="1" noChangeArrowheads="1"/>
            </p:cNvPicPr>
            <p:nvPr/>
          </p:nvPicPr>
          <p:blipFill>
            <a:blip r:embed="rId4" cstate="print"/>
            <a:srcRect l="65775" t="4930" r="9437" b="68028"/>
            <a:stretch>
              <a:fillRect/>
            </a:stretch>
          </p:blipFill>
          <p:spPr bwMode="auto">
            <a:xfrm>
              <a:off x="1905000" y="2971800"/>
              <a:ext cx="762000" cy="762000"/>
            </a:xfrm>
            <a:prstGeom prst="rect">
              <a:avLst/>
            </a:prstGeom>
            <a:noFill/>
          </p:spPr>
        </p:pic>
        <p:sp>
          <p:nvSpPr>
            <p:cNvPr id="18" name="Content Placeholder 2"/>
            <p:cNvSpPr txBox="1">
              <a:spLocks/>
            </p:cNvSpPr>
            <p:nvPr/>
          </p:nvSpPr>
          <p:spPr>
            <a:xfrm>
              <a:off x="827259" y="1154586"/>
              <a:ext cx="381000" cy="381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827259" y="3211986"/>
              <a:ext cx="381000" cy="381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827259" y="3897786"/>
              <a:ext cx="381000" cy="3810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895600" y="4953000"/>
              <a:ext cx="536253" cy="5061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7400" y="4899436"/>
              <a:ext cx="473064" cy="510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" descr="C:\Users\saamer\Desktop\figures\Stages-Of-Fetal-Development3.jpg"/>
            <p:cNvPicPr>
              <a:picLocks noChangeAspect="1" noChangeArrowheads="1"/>
            </p:cNvPicPr>
            <p:nvPr/>
          </p:nvPicPr>
          <p:blipFill>
            <a:blip r:embed="rId4" cstate="print"/>
            <a:srcRect l="9014" t="18028" r="75211" b="66197"/>
            <a:stretch>
              <a:fillRect/>
            </a:stretch>
          </p:blipFill>
          <p:spPr bwMode="auto">
            <a:xfrm>
              <a:off x="1828800" y="990600"/>
              <a:ext cx="762000" cy="914400"/>
            </a:xfrm>
            <a:prstGeom prst="rect">
              <a:avLst/>
            </a:prstGeom>
            <a:noFill/>
          </p:spPr>
        </p:pic>
        <p:pic>
          <p:nvPicPr>
            <p:cNvPr id="25" name="Picture 3" descr="C:\Users\saamer\Desktop\figures\Stages-Of-Fetal-Development3.jpg"/>
            <p:cNvPicPr>
              <a:picLocks noChangeAspect="1" noChangeArrowheads="1"/>
            </p:cNvPicPr>
            <p:nvPr/>
          </p:nvPicPr>
          <p:blipFill>
            <a:blip r:embed="rId4" cstate="print"/>
            <a:srcRect l="22535" t="4507" r="61690" b="77465"/>
            <a:stretch>
              <a:fillRect/>
            </a:stretch>
          </p:blipFill>
          <p:spPr bwMode="auto">
            <a:xfrm>
              <a:off x="1905000" y="1905000"/>
              <a:ext cx="685800" cy="870857"/>
            </a:xfrm>
            <a:prstGeom prst="rect">
              <a:avLst/>
            </a:prstGeom>
            <a:noFill/>
          </p:spPr>
        </p:pic>
        <p:pic>
          <p:nvPicPr>
            <p:cNvPr id="130" name="Picture 5" descr="http://t0.gstatic.com/images?q=tbn:ANd9GcSd5LHocGOTiXKiP-9jNXC_-XpYP0vvSotT2h1BOc0F_dgxmGi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92707" y="4876800"/>
              <a:ext cx="946093" cy="567914"/>
            </a:xfrm>
            <a:prstGeom prst="rect">
              <a:avLst/>
            </a:prstGeom>
            <a:noFill/>
          </p:spPr>
        </p:pic>
        <p:pic>
          <p:nvPicPr>
            <p:cNvPr id="131" name="Picture 9" descr="http://www.elistmania.com/images/articles/130/Original/First_Lung_Transplant_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695343" y="4876800"/>
              <a:ext cx="800457" cy="564356"/>
            </a:xfrm>
            <a:prstGeom prst="rect">
              <a:avLst/>
            </a:prstGeom>
            <a:noFill/>
          </p:spPr>
        </p:pic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7086600" y="1066800"/>
              <a:ext cx="1905000" cy="838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Comic Sans MS" pitchFamily="66" charset="0"/>
                </a:rPr>
                <a:t>Upstream regulators of g, </a:t>
              </a:r>
            </a:p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3" name="Down Arrow 22"/>
            <p:cNvSpPr/>
            <p:nvPr/>
          </p:nvSpPr>
          <p:spPr>
            <a:xfrm rot="10800000" flipV="1">
              <a:off x="1676401" y="990600"/>
              <a:ext cx="228600" cy="3744402"/>
            </a:xfrm>
            <a:prstGeom prst="downArrow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Content Placeholder 2"/>
            <p:cNvSpPr txBox="1">
              <a:spLocks/>
            </p:cNvSpPr>
            <p:nvPr/>
          </p:nvSpPr>
          <p:spPr>
            <a:xfrm>
              <a:off x="7086600" y="2057400"/>
              <a:ext cx="1905000" cy="838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Comic Sans MS" pitchFamily="66" charset="0"/>
                </a:rPr>
                <a:t>Regulatory genes</a:t>
              </a:r>
            </a:p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38" name="Content Placeholder 2"/>
            <p:cNvSpPr txBox="1">
              <a:spLocks/>
            </p:cNvSpPr>
            <p:nvPr/>
          </p:nvSpPr>
          <p:spPr>
            <a:xfrm>
              <a:off x="7086600" y="3048000"/>
              <a:ext cx="1905000" cy="8382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txBody>
            <a:bodyPr vert="horz" lIns="91440" tIns="45720" rIns="91440" bIns="45720" rtlCol="0">
              <a:normAutofit fontScale="92500"/>
            </a:bodyPr>
            <a:lstStyle/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900" dirty="0">
                  <a:solidFill>
                    <a:schemeClr val="accent1">
                      <a:lumMod val="50000"/>
                    </a:schemeClr>
                  </a:solidFill>
                  <a:latin typeface="Comic Sans MS" pitchFamily="66" charset="0"/>
                </a:rPr>
                <a:t>Downstream regulators of g, </a:t>
              </a:r>
            </a:p>
            <a:p>
              <a:pPr marL="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88" name="Rounded Rectangle 87"/>
            <p:cNvSpPr>
              <a:spLocks noChangeAspect="1"/>
            </p:cNvSpPr>
            <p:nvPr/>
          </p:nvSpPr>
          <p:spPr>
            <a:xfrm rot="10800000">
              <a:off x="2666999" y="762000"/>
              <a:ext cx="3886200" cy="4038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603518" y="3888160"/>
              <a:ext cx="1121763" cy="766697"/>
            </a:xfrm>
            <a:prstGeom prst="roundRect">
              <a:avLst/>
            </a:prstGeom>
            <a:solidFill>
              <a:srgbClr val="32FA37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5771154" y="3883272"/>
              <a:ext cx="629646" cy="76669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3403256" y="3883272"/>
              <a:ext cx="1121763" cy="766697"/>
            </a:xfrm>
            <a:prstGeom prst="roundRect">
              <a:avLst/>
            </a:prstGeom>
            <a:solidFill>
              <a:srgbClr val="FFB66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2819399" y="3873192"/>
              <a:ext cx="518650" cy="775008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990260" y="2894124"/>
              <a:ext cx="1229290" cy="766697"/>
            </a:xfrm>
            <a:prstGeom prst="roundRect">
              <a:avLst/>
            </a:prstGeom>
            <a:solidFill>
              <a:srgbClr val="FFB665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2743199" y="2909768"/>
              <a:ext cx="1214216" cy="76669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05" name="Rounded Rectangle 104"/>
            <p:cNvSpPr/>
            <p:nvPr/>
          </p:nvSpPr>
          <p:spPr>
            <a:xfrm>
              <a:off x="5248578" y="2909769"/>
              <a:ext cx="1152222" cy="759146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4618032" y="1942584"/>
              <a:ext cx="1782767" cy="766697"/>
            </a:xfrm>
            <a:prstGeom prst="roundRect">
              <a:avLst/>
            </a:prstGeom>
            <a:solidFill>
              <a:srgbClr val="FFFF00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2743199" y="1942584"/>
              <a:ext cx="1767306" cy="76669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2743200" y="990600"/>
              <a:ext cx="3581400" cy="766697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18" name="Rounded Rectangle 117"/>
            <p:cNvSpPr>
              <a:spLocks noChangeAspect="1"/>
            </p:cNvSpPr>
            <p:nvPr/>
          </p:nvSpPr>
          <p:spPr>
            <a:xfrm rot="10800000">
              <a:off x="2847290" y="1169129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0" name="Rounded Rectangle 119"/>
            <p:cNvSpPr>
              <a:spLocks noChangeAspect="1"/>
            </p:cNvSpPr>
            <p:nvPr/>
          </p:nvSpPr>
          <p:spPr>
            <a:xfrm rot="10800000">
              <a:off x="4033349" y="116480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1" name="Rounded Rectangle 120"/>
            <p:cNvSpPr>
              <a:spLocks noChangeAspect="1"/>
            </p:cNvSpPr>
            <p:nvPr/>
          </p:nvSpPr>
          <p:spPr>
            <a:xfrm rot="10800000">
              <a:off x="4687568" y="1164771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2" name="Rounded Rectangle 121"/>
            <p:cNvSpPr>
              <a:spLocks noChangeAspect="1"/>
            </p:cNvSpPr>
            <p:nvPr/>
          </p:nvSpPr>
          <p:spPr>
            <a:xfrm rot="10800000">
              <a:off x="5262639" y="116480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3" name="Rounded Rectangle 122"/>
            <p:cNvSpPr>
              <a:spLocks noChangeAspect="1"/>
            </p:cNvSpPr>
            <p:nvPr/>
          </p:nvSpPr>
          <p:spPr>
            <a:xfrm rot="10800000">
              <a:off x="5830087" y="116480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4" name="Rounded Rectangle 123"/>
            <p:cNvSpPr>
              <a:spLocks noChangeAspect="1"/>
            </p:cNvSpPr>
            <p:nvPr/>
          </p:nvSpPr>
          <p:spPr>
            <a:xfrm rot="10800000">
              <a:off x="3436718" y="1164771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5" name="Rounded Rectangle 124"/>
            <p:cNvSpPr>
              <a:spLocks noChangeAspect="1"/>
            </p:cNvSpPr>
            <p:nvPr/>
          </p:nvSpPr>
          <p:spPr>
            <a:xfrm rot="10800000">
              <a:off x="2833228" y="2136649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29" name="Rounded Rectangle 128"/>
            <p:cNvSpPr>
              <a:spLocks noChangeAspect="1"/>
            </p:cNvSpPr>
            <p:nvPr/>
          </p:nvSpPr>
          <p:spPr>
            <a:xfrm rot="10800000">
              <a:off x="4019287" y="213232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3" name="Rounded Rectangle 132"/>
            <p:cNvSpPr>
              <a:spLocks noChangeAspect="1"/>
            </p:cNvSpPr>
            <p:nvPr/>
          </p:nvSpPr>
          <p:spPr>
            <a:xfrm rot="10800000">
              <a:off x="4688020" y="2132291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4" name="Rounded Rectangle 133"/>
            <p:cNvSpPr>
              <a:spLocks noChangeAspect="1"/>
            </p:cNvSpPr>
            <p:nvPr/>
          </p:nvSpPr>
          <p:spPr>
            <a:xfrm rot="10800000">
              <a:off x="5263091" y="213232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5" name="Rounded Rectangle 134"/>
            <p:cNvSpPr>
              <a:spLocks noChangeAspect="1"/>
            </p:cNvSpPr>
            <p:nvPr/>
          </p:nvSpPr>
          <p:spPr>
            <a:xfrm>
              <a:off x="5830539" y="2132320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000" dirty="0">
                  <a:solidFill>
                    <a:schemeClr val="tx1"/>
                  </a:solidFill>
                  <a:latin typeface="Comic Sans MS" pitchFamily="66" charset="0"/>
                </a:rPr>
                <a:t>g</a:t>
              </a:r>
            </a:p>
          </p:txBody>
        </p:sp>
        <p:sp>
          <p:nvSpPr>
            <p:cNvPr id="136" name="Rounded Rectangle 135"/>
            <p:cNvSpPr>
              <a:spLocks noChangeAspect="1"/>
            </p:cNvSpPr>
            <p:nvPr/>
          </p:nvSpPr>
          <p:spPr>
            <a:xfrm rot="10800000">
              <a:off x="3422656" y="2132291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7" name="Rounded Rectangle 136"/>
            <p:cNvSpPr>
              <a:spLocks noChangeAspect="1"/>
            </p:cNvSpPr>
            <p:nvPr/>
          </p:nvSpPr>
          <p:spPr>
            <a:xfrm rot="10800000">
              <a:off x="2859986" y="3109733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9" name="Rounded Rectangle 138"/>
            <p:cNvSpPr>
              <a:spLocks noChangeAspect="1"/>
            </p:cNvSpPr>
            <p:nvPr/>
          </p:nvSpPr>
          <p:spPr>
            <a:xfrm rot="10800000">
              <a:off x="4060559" y="310540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0" name="Rounded Rectangle 139"/>
            <p:cNvSpPr>
              <a:spLocks noChangeAspect="1"/>
            </p:cNvSpPr>
            <p:nvPr/>
          </p:nvSpPr>
          <p:spPr>
            <a:xfrm rot="10800000">
              <a:off x="4714778" y="3105375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1" name="Rounded Rectangle 140"/>
            <p:cNvSpPr>
              <a:spLocks noChangeAspect="1"/>
            </p:cNvSpPr>
            <p:nvPr/>
          </p:nvSpPr>
          <p:spPr>
            <a:xfrm rot="10800000">
              <a:off x="5289849" y="310540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2" name="Rounded Rectangle 141"/>
            <p:cNvSpPr>
              <a:spLocks noChangeAspect="1"/>
            </p:cNvSpPr>
            <p:nvPr/>
          </p:nvSpPr>
          <p:spPr>
            <a:xfrm rot="10800000">
              <a:off x="5857297" y="310540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3" name="Rounded Rectangle 142"/>
            <p:cNvSpPr>
              <a:spLocks noChangeAspect="1"/>
            </p:cNvSpPr>
            <p:nvPr/>
          </p:nvSpPr>
          <p:spPr>
            <a:xfrm rot="10800000">
              <a:off x="3449414" y="3105375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4" name="Rounded Rectangle 143"/>
            <p:cNvSpPr>
              <a:spLocks noChangeAspect="1"/>
            </p:cNvSpPr>
            <p:nvPr/>
          </p:nvSpPr>
          <p:spPr>
            <a:xfrm rot="10800000">
              <a:off x="2860892" y="4068723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5" name="Rounded Rectangle 144"/>
            <p:cNvSpPr>
              <a:spLocks noChangeAspect="1"/>
            </p:cNvSpPr>
            <p:nvPr/>
          </p:nvSpPr>
          <p:spPr>
            <a:xfrm rot="10800000">
              <a:off x="4046951" y="406439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6" name="Rounded Rectangle 145"/>
            <p:cNvSpPr>
              <a:spLocks noChangeAspect="1"/>
            </p:cNvSpPr>
            <p:nvPr/>
          </p:nvSpPr>
          <p:spPr>
            <a:xfrm rot="10800000">
              <a:off x="4701170" y="4064365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7" name="Rounded Rectangle 146"/>
            <p:cNvSpPr>
              <a:spLocks noChangeAspect="1"/>
            </p:cNvSpPr>
            <p:nvPr/>
          </p:nvSpPr>
          <p:spPr>
            <a:xfrm rot="10800000">
              <a:off x="5261727" y="406439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8" name="Rounded Rectangle 147"/>
            <p:cNvSpPr>
              <a:spLocks noChangeAspect="1"/>
            </p:cNvSpPr>
            <p:nvPr/>
          </p:nvSpPr>
          <p:spPr>
            <a:xfrm rot="10800000">
              <a:off x="5843689" y="4064394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49" name="Rounded Rectangle 148"/>
            <p:cNvSpPr>
              <a:spLocks noChangeAspect="1"/>
            </p:cNvSpPr>
            <p:nvPr/>
          </p:nvSpPr>
          <p:spPr>
            <a:xfrm rot="10800000">
              <a:off x="3450320" y="4064365"/>
              <a:ext cx="419100" cy="370786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 dirty="0">
                <a:latin typeface="Comic Sans MS" pitchFamily="66" charset="0"/>
              </a:endParaRPr>
            </a:p>
          </p:txBody>
        </p:sp>
        <p:cxnSp>
          <p:nvCxnSpPr>
            <p:cNvPr id="150" name="Straight Arrow Connector 149"/>
            <p:cNvCxnSpPr>
              <a:cxnSpLocks noChangeAspect="1"/>
              <a:stCxn id="122" idx="0"/>
              <a:endCxn id="134" idx="2"/>
            </p:cNvCxnSpPr>
            <p:nvPr/>
          </p:nvCxnSpPr>
          <p:spPr>
            <a:xfrm>
              <a:off x="5472189" y="1535586"/>
              <a:ext cx="45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cxnSpLocks noChangeAspect="1"/>
              <a:stCxn id="124" idx="0"/>
              <a:endCxn id="136" idx="2"/>
            </p:cNvCxnSpPr>
            <p:nvPr/>
          </p:nvCxnSpPr>
          <p:spPr>
            <a:xfrm flipH="1">
              <a:off x="3632206" y="1535557"/>
              <a:ext cx="1406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cxnSpLocks noChangeAspect="1"/>
              <a:stCxn id="135" idx="2"/>
              <a:endCxn id="142" idx="2"/>
            </p:cNvCxnSpPr>
            <p:nvPr/>
          </p:nvCxnSpPr>
          <p:spPr>
            <a:xfrm>
              <a:off x="6040089" y="2503106"/>
              <a:ext cx="26758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cxnSpLocks noChangeAspect="1"/>
              <a:stCxn id="134" idx="0"/>
              <a:endCxn id="141" idx="2"/>
            </p:cNvCxnSpPr>
            <p:nvPr/>
          </p:nvCxnSpPr>
          <p:spPr>
            <a:xfrm>
              <a:off x="5472641" y="2503106"/>
              <a:ext cx="26758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cxnSpLocks noChangeAspect="1"/>
              <a:stCxn id="133" idx="0"/>
              <a:endCxn id="140" idx="2"/>
            </p:cNvCxnSpPr>
            <p:nvPr/>
          </p:nvCxnSpPr>
          <p:spPr>
            <a:xfrm>
              <a:off x="4897570" y="2503077"/>
              <a:ext cx="26758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cxnSpLocks noChangeAspect="1"/>
              <a:stCxn id="129" idx="0"/>
              <a:endCxn id="139" idx="2"/>
            </p:cNvCxnSpPr>
            <p:nvPr/>
          </p:nvCxnSpPr>
          <p:spPr>
            <a:xfrm>
              <a:off x="4228837" y="2503106"/>
              <a:ext cx="41272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cxnSpLocks noChangeAspect="1"/>
              <a:stCxn id="120" idx="0"/>
              <a:endCxn id="136" idx="2"/>
            </p:cNvCxnSpPr>
            <p:nvPr/>
          </p:nvCxnSpPr>
          <p:spPr>
            <a:xfrm flipH="1">
              <a:off x="3632206" y="1535586"/>
              <a:ext cx="610693" cy="59670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cxnSpLocks noChangeAspect="1"/>
              <a:stCxn id="123" idx="0"/>
              <a:endCxn id="135" idx="0"/>
            </p:cNvCxnSpPr>
            <p:nvPr/>
          </p:nvCxnSpPr>
          <p:spPr>
            <a:xfrm>
              <a:off x="6039637" y="1535586"/>
              <a:ext cx="45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cxnSpLocks noChangeAspect="1"/>
              <a:stCxn id="122" idx="0"/>
              <a:endCxn id="133" idx="2"/>
            </p:cNvCxnSpPr>
            <p:nvPr/>
          </p:nvCxnSpPr>
          <p:spPr>
            <a:xfrm flipH="1">
              <a:off x="4897570" y="1535586"/>
              <a:ext cx="574619" cy="59670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cxnSpLocks noChangeAspect="1"/>
              <a:stCxn id="121" idx="0"/>
              <a:endCxn id="133" idx="2"/>
            </p:cNvCxnSpPr>
            <p:nvPr/>
          </p:nvCxnSpPr>
          <p:spPr>
            <a:xfrm>
              <a:off x="4897118" y="1535557"/>
              <a:ext cx="45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cxnSpLocks noChangeAspect="1"/>
            </p:cNvCxnSpPr>
            <p:nvPr/>
          </p:nvCxnSpPr>
          <p:spPr>
            <a:xfrm>
              <a:off x="5472189" y="1524000"/>
              <a:ext cx="567900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cxnSpLocks noChangeAspect="1"/>
              <a:stCxn id="118" idx="0"/>
              <a:endCxn id="125" idx="2"/>
            </p:cNvCxnSpPr>
            <p:nvPr/>
          </p:nvCxnSpPr>
          <p:spPr>
            <a:xfrm flipH="1">
              <a:off x="3042778" y="1539915"/>
              <a:ext cx="1406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cxnSpLocks noChangeAspect="1"/>
              <a:stCxn id="118" idx="0"/>
              <a:endCxn id="136" idx="2"/>
            </p:cNvCxnSpPr>
            <p:nvPr/>
          </p:nvCxnSpPr>
          <p:spPr>
            <a:xfrm>
              <a:off x="3056840" y="1539915"/>
              <a:ext cx="575366" cy="59237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cxnSpLocks noChangeAspect="1"/>
              <a:stCxn id="124" idx="0"/>
              <a:endCxn id="125" idx="2"/>
            </p:cNvCxnSpPr>
            <p:nvPr/>
          </p:nvCxnSpPr>
          <p:spPr>
            <a:xfrm flipH="1">
              <a:off x="3042778" y="1535557"/>
              <a:ext cx="603490" cy="601092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cxnSpLocks noChangeAspect="1"/>
              <a:stCxn id="120" idx="0"/>
              <a:endCxn id="129" idx="2"/>
            </p:cNvCxnSpPr>
            <p:nvPr/>
          </p:nvCxnSpPr>
          <p:spPr>
            <a:xfrm flipH="1">
              <a:off x="4228837" y="1535586"/>
              <a:ext cx="1406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cxnSpLocks noChangeAspect="1"/>
              <a:stCxn id="124" idx="0"/>
              <a:endCxn id="129" idx="2"/>
            </p:cNvCxnSpPr>
            <p:nvPr/>
          </p:nvCxnSpPr>
          <p:spPr>
            <a:xfrm>
              <a:off x="3646268" y="1535557"/>
              <a:ext cx="582569" cy="59676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cxnSpLocks noChangeAspect="1"/>
              <a:stCxn id="121" idx="0"/>
              <a:endCxn id="129" idx="2"/>
            </p:cNvCxnSpPr>
            <p:nvPr/>
          </p:nvCxnSpPr>
          <p:spPr>
            <a:xfrm flipH="1">
              <a:off x="4228837" y="1535557"/>
              <a:ext cx="668281" cy="59676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cxnSpLocks noChangeAspect="1"/>
              <a:stCxn id="120" idx="0"/>
              <a:endCxn id="133" idx="2"/>
            </p:cNvCxnSpPr>
            <p:nvPr/>
          </p:nvCxnSpPr>
          <p:spPr>
            <a:xfrm>
              <a:off x="4242899" y="1535586"/>
              <a:ext cx="654671" cy="59670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cxnSpLocks noChangeAspect="1"/>
              <a:stCxn id="141" idx="0"/>
              <a:endCxn id="147" idx="2"/>
            </p:cNvCxnSpPr>
            <p:nvPr/>
          </p:nvCxnSpPr>
          <p:spPr>
            <a:xfrm flipH="1">
              <a:off x="5471277" y="3476190"/>
              <a:ext cx="28122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cxnSpLocks noChangeAspect="1"/>
              <a:stCxn id="136" idx="0"/>
              <a:endCxn id="143" idx="2"/>
            </p:cNvCxnSpPr>
            <p:nvPr/>
          </p:nvCxnSpPr>
          <p:spPr>
            <a:xfrm>
              <a:off x="3632206" y="2503077"/>
              <a:ext cx="26758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/>
            <p:cNvCxnSpPr>
              <a:cxnSpLocks noChangeAspect="1"/>
              <a:stCxn id="125" idx="0"/>
              <a:endCxn id="137" idx="2"/>
            </p:cNvCxnSpPr>
            <p:nvPr/>
          </p:nvCxnSpPr>
          <p:spPr>
            <a:xfrm>
              <a:off x="3042778" y="2507435"/>
              <a:ext cx="26758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>
              <a:cxnSpLocks noChangeAspect="1"/>
              <a:stCxn id="135" idx="2"/>
              <a:endCxn id="141" idx="2"/>
            </p:cNvCxnSpPr>
            <p:nvPr/>
          </p:nvCxnSpPr>
          <p:spPr>
            <a:xfrm flipH="1">
              <a:off x="5499399" y="2503106"/>
              <a:ext cx="540690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cxnSpLocks noChangeAspect="1"/>
              <a:stCxn id="123" idx="0"/>
              <a:endCxn id="134" idx="2"/>
            </p:cNvCxnSpPr>
            <p:nvPr/>
          </p:nvCxnSpPr>
          <p:spPr>
            <a:xfrm flipH="1">
              <a:off x="5472641" y="1535586"/>
              <a:ext cx="566996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cxnSpLocks noChangeAspect="1"/>
              <a:stCxn id="121" idx="0"/>
              <a:endCxn id="134" idx="2"/>
            </p:cNvCxnSpPr>
            <p:nvPr/>
          </p:nvCxnSpPr>
          <p:spPr>
            <a:xfrm>
              <a:off x="4897118" y="1535557"/>
              <a:ext cx="575523" cy="59676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cxnSpLocks noChangeAspect="1"/>
              <a:stCxn id="134" idx="0"/>
              <a:endCxn id="140" idx="2"/>
            </p:cNvCxnSpPr>
            <p:nvPr/>
          </p:nvCxnSpPr>
          <p:spPr>
            <a:xfrm flipH="1">
              <a:off x="4924328" y="2503106"/>
              <a:ext cx="548313" cy="602269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cxnSpLocks noChangeAspect="1"/>
              <a:stCxn id="129" idx="0"/>
              <a:endCxn id="140" idx="2"/>
            </p:cNvCxnSpPr>
            <p:nvPr/>
          </p:nvCxnSpPr>
          <p:spPr>
            <a:xfrm>
              <a:off x="4228837" y="2503106"/>
              <a:ext cx="695491" cy="602269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cxnSpLocks noChangeAspect="1"/>
              <a:stCxn id="136" idx="0"/>
              <a:endCxn id="139" idx="2"/>
            </p:cNvCxnSpPr>
            <p:nvPr/>
          </p:nvCxnSpPr>
          <p:spPr>
            <a:xfrm>
              <a:off x="3632206" y="2503077"/>
              <a:ext cx="637903" cy="602327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cxnSpLocks noChangeAspect="1"/>
              <a:stCxn id="140" idx="0"/>
              <a:endCxn id="146" idx="2"/>
            </p:cNvCxnSpPr>
            <p:nvPr/>
          </p:nvCxnSpPr>
          <p:spPr>
            <a:xfrm flipH="1">
              <a:off x="4910720" y="3476161"/>
              <a:ext cx="13608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cxnSpLocks noChangeAspect="1"/>
              <a:stCxn id="139" idx="0"/>
              <a:endCxn id="145" idx="2"/>
            </p:cNvCxnSpPr>
            <p:nvPr/>
          </p:nvCxnSpPr>
          <p:spPr>
            <a:xfrm flipH="1">
              <a:off x="4256501" y="3476190"/>
              <a:ext cx="13608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cxnSpLocks noChangeAspect="1"/>
              <a:stCxn id="143" idx="0"/>
              <a:endCxn id="149" idx="2"/>
            </p:cNvCxnSpPr>
            <p:nvPr/>
          </p:nvCxnSpPr>
          <p:spPr>
            <a:xfrm>
              <a:off x="3658964" y="3476161"/>
              <a:ext cx="906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cxnSpLocks noChangeAspect="1"/>
              <a:stCxn id="137" idx="0"/>
              <a:endCxn id="144" idx="2"/>
            </p:cNvCxnSpPr>
            <p:nvPr/>
          </p:nvCxnSpPr>
          <p:spPr>
            <a:xfrm>
              <a:off x="3069536" y="3480519"/>
              <a:ext cx="906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cxnSpLocks noChangeAspect="1"/>
              <a:stCxn id="139" idx="0"/>
              <a:endCxn id="149" idx="2"/>
            </p:cNvCxnSpPr>
            <p:nvPr/>
          </p:nvCxnSpPr>
          <p:spPr>
            <a:xfrm flipH="1">
              <a:off x="3659870" y="3476190"/>
              <a:ext cx="610239" cy="58817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>
              <a:cxnSpLocks noChangeAspect="1"/>
              <a:stCxn id="125" idx="0"/>
              <a:endCxn id="143" idx="2"/>
            </p:cNvCxnSpPr>
            <p:nvPr/>
          </p:nvCxnSpPr>
          <p:spPr>
            <a:xfrm>
              <a:off x="3042778" y="2507435"/>
              <a:ext cx="616186" cy="597940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cxnSpLocks noChangeAspect="1"/>
              <a:stCxn id="142" idx="0"/>
              <a:endCxn id="148" idx="2"/>
            </p:cNvCxnSpPr>
            <p:nvPr/>
          </p:nvCxnSpPr>
          <p:spPr>
            <a:xfrm flipH="1">
              <a:off x="6053239" y="3476190"/>
              <a:ext cx="13608" cy="58820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cxnSpLocks noChangeAspect="1"/>
              <a:stCxn id="121" idx="0"/>
              <a:endCxn id="136" idx="2"/>
            </p:cNvCxnSpPr>
            <p:nvPr/>
          </p:nvCxnSpPr>
          <p:spPr>
            <a:xfrm flipH="1">
              <a:off x="3632206" y="1535557"/>
              <a:ext cx="126491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/>
            <p:cNvCxnSpPr>
              <a:cxnSpLocks noChangeAspect="1"/>
              <a:stCxn id="118" idx="0"/>
              <a:endCxn id="129" idx="2"/>
            </p:cNvCxnSpPr>
            <p:nvPr/>
          </p:nvCxnSpPr>
          <p:spPr>
            <a:xfrm>
              <a:off x="3056840" y="1539915"/>
              <a:ext cx="1171997" cy="59240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>
              <a:cxnSpLocks noChangeAspect="1"/>
              <a:stCxn id="124" idx="0"/>
              <a:endCxn id="133" idx="2"/>
            </p:cNvCxnSpPr>
            <p:nvPr/>
          </p:nvCxnSpPr>
          <p:spPr>
            <a:xfrm>
              <a:off x="3646268" y="1535557"/>
              <a:ext cx="125130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cxnSpLocks noChangeAspect="1"/>
              <a:stCxn id="123" idx="0"/>
              <a:endCxn id="133" idx="2"/>
            </p:cNvCxnSpPr>
            <p:nvPr/>
          </p:nvCxnSpPr>
          <p:spPr>
            <a:xfrm flipH="1">
              <a:off x="4897570" y="1535586"/>
              <a:ext cx="1142067" cy="59670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cxnSpLocks noChangeAspect="1"/>
              <a:stCxn id="121" idx="0"/>
              <a:endCxn id="135" idx="0"/>
            </p:cNvCxnSpPr>
            <p:nvPr/>
          </p:nvCxnSpPr>
          <p:spPr>
            <a:xfrm>
              <a:off x="4897118" y="1535557"/>
              <a:ext cx="1142971" cy="59676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/>
            <p:cNvCxnSpPr>
              <a:cxnSpLocks noChangeAspect="1"/>
              <a:stCxn id="122" idx="0"/>
              <a:endCxn id="129" idx="2"/>
            </p:cNvCxnSpPr>
            <p:nvPr/>
          </p:nvCxnSpPr>
          <p:spPr>
            <a:xfrm flipH="1">
              <a:off x="4228837" y="1535586"/>
              <a:ext cx="1243352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cxnSpLocks noChangeAspect="1"/>
              <a:stCxn id="125" idx="0"/>
              <a:endCxn id="139" idx="2"/>
            </p:cNvCxnSpPr>
            <p:nvPr/>
          </p:nvCxnSpPr>
          <p:spPr>
            <a:xfrm>
              <a:off x="3042778" y="2507435"/>
              <a:ext cx="1227331" cy="597969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cxnSpLocks noChangeAspect="1"/>
              <a:stCxn id="118" idx="0"/>
              <a:endCxn id="133" idx="2"/>
            </p:cNvCxnSpPr>
            <p:nvPr/>
          </p:nvCxnSpPr>
          <p:spPr>
            <a:xfrm>
              <a:off x="3056840" y="1539915"/>
              <a:ext cx="1840730" cy="59237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cxnSpLocks noChangeAspect="1"/>
              <a:stCxn id="123" idx="0"/>
              <a:endCxn id="129" idx="2"/>
            </p:cNvCxnSpPr>
            <p:nvPr/>
          </p:nvCxnSpPr>
          <p:spPr>
            <a:xfrm flipH="1">
              <a:off x="4228837" y="1535586"/>
              <a:ext cx="1810800" cy="596734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cxnSpLocks noChangeAspect="1"/>
              <a:stCxn id="136" idx="0"/>
              <a:endCxn id="137" idx="2"/>
            </p:cNvCxnSpPr>
            <p:nvPr/>
          </p:nvCxnSpPr>
          <p:spPr>
            <a:xfrm flipH="1">
              <a:off x="3069536" y="2503077"/>
              <a:ext cx="562670" cy="60665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cxnSpLocks noChangeAspect="1"/>
              <a:stCxn id="137" idx="0"/>
              <a:endCxn id="149" idx="2"/>
            </p:cNvCxnSpPr>
            <p:nvPr/>
          </p:nvCxnSpPr>
          <p:spPr>
            <a:xfrm>
              <a:off x="3069536" y="3480519"/>
              <a:ext cx="590334" cy="583846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cxnSpLocks noChangeAspect="1"/>
              <a:stCxn id="133" idx="0"/>
              <a:endCxn id="141" idx="2"/>
            </p:cNvCxnSpPr>
            <p:nvPr/>
          </p:nvCxnSpPr>
          <p:spPr>
            <a:xfrm>
              <a:off x="4897570" y="2503077"/>
              <a:ext cx="601829" cy="602327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cxnSpLocks noChangeAspect="1"/>
              <a:stCxn id="133" idx="0"/>
              <a:endCxn id="139" idx="2"/>
            </p:cNvCxnSpPr>
            <p:nvPr/>
          </p:nvCxnSpPr>
          <p:spPr>
            <a:xfrm flipH="1">
              <a:off x="4270109" y="2503077"/>
              <a:ext cx="627461" cy="602327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cxnSpLocks noChangeAspect="1"/>
              <a:stCxn id="141" idx="0"/>
              <a:endCxn id="146" idx="2"/>
            </p:cNvCxnSpPr>
            <p:nvPr/>
          </p:nvCxnSpPr>
          <p:spPr>
            <a:xfrm flipH="1">
              <a:off x="4910720" y="3476190"/>
              <a:ext cx="588679" cy="588175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cxnSpLocks noChangeAspect="1"/>
              <a:stCxn id="140" idx="0"/>
              <a:endCxn id="145" idx="2"/>
            </p:cNvCxnSpPr>
            <p:nvPr/>
          </p:nvCxnSpPr>
          <p:spPr>
            <a:xfrm flipH="1">
              <a:off x="4256501" y="3476161"/>
              <a:ext cx="667827" cy="588233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cxnSpLocks noChangeAspect="1"/>
              <a:stCxn id="135" idx="2"/>
              <a:endCxn id="140" idx="2"/>
            </p:cNvCxnSpPr>
            <p:nvPr/>
          </p:nvCxnSpPr>
          <p:spPr>
            <a:xfrm flipH="1">
              <a:off x="4924328" y="2503106"/>
              <a:ext cx="1115761" cy="602269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>
              <a:cxnSpLocks noChangeAspect="1"/>
              <a:stCxn id="134" idx="0"/>
              <a:endCxn id="142" idx="2"/>
            </p:cNvCxnSpPr>
            <p:nvPr/>
          </p:nvCxnSpPr>
          <p:spPr>
            <a:xfrm>
              <a:off x="5472641" y="2503106"/>
              <a:ext cx="594206" cy="602298"/>
            </a:xfrm>
            <a:prstGeom prst="straightConnector1">
              <a:avLst/>
            </a:prstGeom>
            <a:ln>
              <a:solidFill>
                <a:schemeClr val="accent5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6400800" y="13716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>
              <a:off x="6400800" y="23622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6400800" y="3276600"/>
              <a:ext cx="5334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0" name="Picture 2">
            <a:extLst>
              <a:ext uri="{FF2B5EF4-FFF2-40B4-BE49-F238E27FC236}">
                <a16:creationId xmlns:a16="http://schemas.microsoft.com/office/drawing/2014/main" id="{3879D1F4-0E08-8942-95D1-46F214B37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56254" y="670899"/>
            <a:ext cx="6858001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561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 noChangeAspect="1"/>
          </p:cNvGrpSpPr>
          <p:nvPr/>
        </p:nvGrpSpPr>
        <p:grpSpPr>
          <a:xfrm>
            <a:off x="2286000" y="1828800"/>
            <a:ext cx="4454769" cy="446942"/>
            <a:chOff x="1752600" y="1066800"/>
            <a:chExt cx="2895600" cy="381000"/>
          </a:xfrm>
        </p:grpSpPr>
        <p:sp>
          <p:nvSpPr>
            <p:cNvPr id="5" name="Oval 4"/>
            <p:cNvSpPr/>
            <p:nvPr/>
          </p:nvSpPr>
          <p:spPr>
            <a:xfrm>
              <a:off x="1752600" y="1066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j</a:t>
              </a:r>
              <a:endParaRPr lang="en-US" sz="1200" b="1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2590800" y="1066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k</a:t>
              </a:r>
              <a:endParaRPr lang="en-US" sz="28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4267200" y="1066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</a:t>
              </a:r>
              <a:endParaRPr lang="en-US" sz="2800" b="1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429000" y="1066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l</a:t>
              </a:r>
              <a:endParaRPr lang="en-US" sz="2800" b="1" dirty="0"/>
            </a:p>
          </p:txBody>
        </p:sp>
      </p:grpSp>
      <p:sp>
        <p:nvSpPr>
          <p:cNvPr id="9" name="Oval 8"/>
          <p:cNvSpPr>
            <a:spLocks noChangeAspect="1"/>
          </p:cNvSpPr>
          <p:nvPr/>
        </p:nvSpPr>
        <p:spPr>
          <a:xfrm>
            <a:off x="4161692" y="2633296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</a:t>
            </a: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281246" y="3276600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</a:t>
            </a:r>
            <a:endParaRPr lang="en-US" sz="2800" b="1" dirty="0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106615" y="3616569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</a:t>
            </a:r>
            <a:endParaRPr lang="en-US" sz="2800" b="1" dirty="0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343400" y="3886200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</a:t>
            </a:r>
            <a:endParaRPr lang="en-US" sz="28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3581400" y="4419600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381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</a:t>
            </a:r>
            <a:endParaRPr lang="en-US" sz="2800" b="1" dirty="0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5802923" y="4689231"/>
            <a:ext cx="586154" cy="446942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e</a:t>
            </a:r>
            <a:endParaRPr lang="en-US" sz="2800" b="1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271846" y="6030058"/>
            <a:ext cx="586154" cy="446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</a:t>
            </a:r>
            <a:endParaRPr lang="en-US" sz="2800" b="1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4396154" y="6030058"/>
            <a:ext cx="586154" cy="446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</a:t>
            </a:r>
            <a:endParaRPr lang="en-US" sz="2800" b="1" dirty="0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2637692" y="6030058"/>
            <a:ext cx="586154" cy="446942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381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</a:t>
            </a:r>
            <a:endParaRPr lang="en-US" sz="2800" b="1" dirty="0"/>
          </a:p>
        </p:txBody>
      </p:sp>
      <p:cxnSp>
        <p:nvCxnSpPr>
          <p:cNvPr id="18" name="Straight Arrow Connector 17"/>
          <p:cNvCxnSpPr>
            <a:cxnSpLocks noChangeAspect="1"/>
            <a:stCxn id="17" idx="7"/>
            <a:endCxn id="13" idx="3"/>
          </p:cNvCxnSpPr>
          <p:nvPr/>
        </p:nvCxnSpPr>
        <p:spPr>
          <a:xfrm flipV="1">
            <a:off x="3138006" y="4801089"/>
            <a:ext cx="529234" cy="129442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  <a:stCxn id="9" idx="0"/>
            <a:endCxn id="6" idx="5"/>
          </p:cNvCxnSpPr>
          <p:nvPr/>
        </p:nvCxnSpPr>
        <p:spPr>
          <a:xfrm rot="16200000" flipV="1">
            <a:off x="4053807" y="2232334"/>
            <a:ext cx="423007" cy="378917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Aspect="1"/>
            <a:stCxn id="16" idx="1"/>
            <a:endCxn id="13" idx="5"/>
          </p:cNvCxnSpPr>
          <p:nvPr/>
        </p:nvCxnSpPr>
        <p:spPr>
          <a:xfrm flipH="1" flipV="1">
            <a:off x="4081714" y="4801089"/>
            <a:ext cx="400280" cy="129442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Aspect="1"/>
            <a:stCxn id="13" idx="0"/>
            <a:endCxn id="11" idx="4"/>
          </p:cNvCxnSpPr>
          <p:nvPr/>
        </p:nvCxnSpPr>
        <p:spPr>
          <a:xfrm flipH="1" flipV="1">
            <a:off x="3399692" y="4063511"/>
            <a:ext cx="474785" cy="356089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 noChangeAspect="1"/>
            <a:stCxn id="16" idx="7"/>
            <a:endCxn id="14" idx="4"/>
          </p:cNvCxnSpPr>
          <p:nvPr/>
        </p:nvCxnSpPr>
        <p:spPr>
          <a:xfrm rot="5400000" flipH="1" flipV="1">
            <a:off x="5016565" y="5016076"/>
            <a:ext cx="959338" cy="119953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Aspect="1"/>
            <a:stCxn id="13" idx="6"/>
            <a:endCxn id="12" idx="4"/>
          </p:cNvCxnSpPr>
          <p:nvPr/>
        </p:nvCxnSpPr>
        <p:spPr>
          <a:xfrm flipV="1">
            <a:off x="4167554" y="4333142"/>
            <a:ext cx="468923" cy="309929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Aspect="1"/>
            <a:stCxn id="17" idx="0"/>
            <a:endCxn id="5" idx="4"/>
          </p:cNvCxnSpPr>
          <p:nvPr/>
        </p:nvCxnSpPr>
        <p:spPr>
          <a:xfrm rot="16200000" flipV="1">
            <a:off x="877765" y="3977054"/>
            <a:ext cx="3754315" cy="35169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 noChangeAspect="1"/>
            <a:stCxn id="11" idx="0"/>
            <a:endCxn id="9" idx="3"/>
          </p:cNvCxnSpPr>
          <p:nvPr/>
        </p:nvCxnSpPr>
        <p:spPr>
          <a:xfrm rot="5400000" flipH="1" flipV="1">
            <a:off x="3522720" y="2891757"/>
            <a:ext cx="601784" cy="847840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 noChangeAspect="1"/>
            <a:stCxn id="12" idx="0"/>
            <a:endCxn id="9" idx="4"/>
          </p:cNvCxnSpPr>
          <p:nvPr/>
        </p:nvCxnSpPr>
        <p:spPr>
          <a:xfrm flipH="1" flipV="1">
            <a:off x="4454769" y="3080238"/>
            <a:ext cx="181708" cy="80596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 noChangeAspect="1"/>
            <a:stCxn id="14" idx="0"/>
            <a:endCxn id="10" idx="4"/>
          </p:cNvCxnSpPr>
          <p:nvPr/>
        </p:nvCxnSpPr>
        <p:spPr>
          <a:xfrm flipH="1" flipV="1">
            <a:off x="5574323" y="3723542"/>
            <a:ext cx="521677" cy="965689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 noChangeAspect="1"/>
            <a:stCxn id="15" idx="1"/>
            <a:endCxn id="12" idx="5"/>
          </p:cNvCxnSpPr>
          <p:nvPr/>
        </p:nvCxnSpPr>
        <p:spPr>
          <a:xfrm flipH="1" flipV="1">
            <a:off x="4843714" y="4267689"/>
            <a:ext cx="1513972" cy="182782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cxnSpLocks noChangeAspect="1"/>
            <a:stCxn id="10" idx="0"/>
            <a:endCxn id="7" idx="3"/>
          </p:cNvCxnSpPr>
          <p:nvPr/>
        </p:nvCxnSpPr>
        <p:spPr>
          <a:xfrm flipV="1">
            <a:off x="5574323" y="2210289"/>
            <a:ext cx="666132" cy="1066311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cxnSpLocks noChangeAspect="1"/>
            <a:stCxn id="10" idx="1"/>
            <a:endCxn id="8" idx="4"/>
          </p:cNvCxnSpPr>
          <p:nvPr/>
        </p:nvCxnSpPr>
        <p:spPr>
          <a:xfrm flipH="1" flipV="1">
            <a:off x="5158154" y="2275742"/>
            <a:ext cx="208932" cy="1066311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 noChangeAspect="1"/>
            <a:stCxn id="12" idx="7"/>
            <a:endCxn id="10" idx="3"/>
          </p:cNvCxnSpPr>
          <p:nvPr/>
        </p:nvCxnSpPr>
        <p:spPr>
          <a:xfrm flipV="1">
            <a:off x="4843714" y="3658089"/>
            <a:ext cx="523372" cy="293564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 noChangeAspect="1"/>
            <a:stCxn id="14" idx="7"/>
            <a:endCxn id="7" idx="5"/>
          </p:cNvCxnSpPr>
          <p:nvPr/>
        </p:nvCxnSpPr>
        <p:spPr>
          <a:xfrm rot="5400000" flipH="1" flipV="1">
            <a:off x="5206886" y="3306640"/>
            <a:ext cx="2544394" cy="351692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cxnSpLocks noChangeAspect="1"/>
            <a:stCxn id="11" idx="1"/>
            <a:endCxn id="6" idx="3"/>
          </p:cNvCxnSpPr>
          <p:nvPr/>
        </p:nvCxnSpPr>
        <p:spPr>
          <a:xfrm rot="5400000" flipH="1" flipV="1">
            <a:off x="2691050" y="2711694"/>
            <a:ext cx="1471733" cy="468923"/>
          </a:xfrm>
          <a:prstGeom prst="straightConnector1">
            <a:avLst/>
          </a:prstGeom>
          <a:ln w="12700">
            <a:solidFill>
              <a:schemeClr val="accent4">
                <a:lumMod val="5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1143000"/>
          </a:xfrm>
        </p:spPr>
        <p:txBody>
          <a:bodyPr>
            <a:no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What about general (non-layered) dependency nets?</a:t>
            </a:r>
          </a:p>
        </p:txBody>
      </p:sp>
    </p:spTree>
    <p:extLst>
      <p:ext uri="{BB962C8B-B14F-4D97-AF65-F5344CB8AC3E}">
        <p14:creationId xmlns:p14="http://schemas.microsoft.com/office/powerpoint/2010/main" val="686692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Path centrality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20732"/>
            <a:ext cx="7605728" cy="4533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765300"/>
            <a:ext cx="3009900" cy="596900"/>
          </a:xfrm>
          <a:prstGeom prst="rect">
            <a:avLst/>
          </a:prstGeom>
        </p:spPr>
      </p:pic>
      <p:sp>
        <p:nvSpPr>
          <p:cNvPr id="9" name="TextBox 28"/>
          <p:cNvSpPr txBox="1">
            <a:spLocks noChangeAspect="1" noChangeArrowheads="1"/>
          </p:cNvSpPr>
          <p:nvPr/>
        </p:nvSpPr>
        <p:spPr bwMode="auto">
          <a:xfrm>
            <a:off x="3970805" y="1752600"/>
            <a:ext cx="125645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Comic Sans MS"/>
                <a:cs typeface="Comic Sans MS"/>
              </a:rPr>
              <a:t>= Complexity * Generality</a:t>
            </a:r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28600" y="838200"/>
            <a:ext cx="8305800" cy="9144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28"/>
          <p:cNvSpPr txBox="1">
            <a:spLocks noChangeAspect="1" noChangeArrowheads="1"/>
          </p:cNvSpPr>
          <p:nvPr/>
        </p:nvSpPr>
        <p:spPr bwMode="auto">
          <a:xfrm>
            <a:off x="381000" y="838200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solidFill>
                  <a:srgbClr val="0000FF"/>
                </a:solidFill>
                <a:latin typeface="Comic Sans MS"/>
                <a:cs typeface="Comic Sans MS"/>
              </a:rPr>
              <a:t>The path centrality P(v) of node v is the number of </a:t>
            </a:r>
          </a:p>
          <a:p>
            <a:pPr algn="ctr"/>
            <a:r>
              <a:rPr lang="en-US" sz="2400" i="1" dirty="0">
                <a:solidFill>
                  <a:srgbClr val="0000FF"/>
                </a:solidFill>
                <a:latin typeface="Comic Sans MS"/>
                <a:cs typeface="Comic Sans MS"/>
              </a:rPr>
              <a:t>ST-paths that traverse v</a:t>
            </a:r>
            <a:endParaRPr lang="en-US" sz="2400" dirty="0">
              <a:solidFill>
                <a:srgbClr val="0000FF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407331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28600" y="4953000"/>
            <a:ext cx="8458200" cy="16002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28"/>
          <p:cNvSpPr txBox="1">
            <a:spLocks noChangeAspect="1" noChangeArrowheads="1"/>
          </p:cNvSpPr>
          <p:nvPr/>
        </p:nvSpPr>
        <p:spPr bwMode="auto">
          <a:xfrm>
            <a:off x="228600" y="50292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i="1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US" sz="2400" i="1" dirty="0">
                <a:solidFill>
                  <a:srgbClr val="FF0000"/>
                </a:solidFill>
                <a:latin typeface="Comic Sans MS"/>
                <a:cs typeface="Comic Sans MS"/>
              </a:rPr>
              <a:t>-Core problem: 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compute smallest set of nodes that cover at least a fraction </a:t>
            </a:r>
            <a:r>
              <a:rPr lang="en-US" sz="2400" dirty="0" err="1">
                <a:solidFill>
                  <a:srgbClr val="262626"/>
                </a:solidFill>
                <a:latin typeface="Comic Sans MS"/>
                <a:cs typeface="Comic Sans MS"/>
              </a:rPr>
              <a:t>τ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 (&lt;1) of all ST dependency paths </a:t>
            </a:r>
          </a:p>
          <a:p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ore of a dependency network</a:t>
            </a:r>
          </a:p>
        </p:txBody>
      </p:sp>
      <p:pic>
        <p:nvPicPr>
          <p:cNvPr id="8" name="Picture 31" descr="C:\Users\Lupu\Dropbox\Shared_Kaeser_Constantine\Hourglass Effect on DAG\Poster\f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838200"/>
            <a:ext cx="2775207" cy="361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8727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1" name="TextBox 28"/>
          <p:cNvSpPr txBox="1">
            <a:spLocks noChangeAspect="1" noChangeArrowheads="1"/>
          </p:cNvSpPr>
          <p:nvPr/>
        </p:nvSpPr>
        <p:spPr bwMode="auto">
          <a:xfrm>
            <a:off x="304800" y="5029200"/>
            <a:ext cx="845820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i="1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US" sz="2400" i="1" dirty="0">
                <a:solidFill>
                  <a:srgbClr val="FF0000"/>
                </a:solidFill>
                <a:latin typeface="Comic Sans MS"/>
                <a:cs typeface="Comic Sans MS"/>
              </a:rPr>
              <a:t>-Core problem is NP-Complete</a:t>
            </a:r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000" dirty="0">
                <a:solidFill>
                  <a:srgbClr val="262626"/>
                </a:solidFill>
                <a:latin typeface="Comic Sans MS"/>
                <a:cs typeface="Comic Sans MS"/>
              </a:rPr>
              <a:t>Based on a reduction from the k-Group Centrality Maximization problem in:</a:t>
            </a:r>
          </a:p>
          <a:p>
            <a:pPr lvl="1"/>
            <a:r>
              <a:rPr lang="en-US" sz="2000" dirty="0">
                <a:solidFill>
                  <a:srgbClr val="262626"/>
                </a:solidFill>
                <a:latin typeface="Comic Sans MS"/>
                <a:cs typeface="Comic Sans MS"/>
              </a:rPr>
              <a:t>“A framework for the evaluation and management of network centrality” by </a:t>
            </a:r>
            <a:r>
              <a:rPr lang="en-US" sz="2000" dirty="0" err="1">
                <a:solidFill>
                  <a:srgbClr val="262626"/>
                </a:solidFill>
                <a:latin typeface="Comic Sans MS"/>
                <a:cs typeface="Comic Sans MS"/>
              </a:rPr>
              <a:t>V.Ishakian</a:t>
            </a:r>
            <a:r>
              <a:rPr lang="en-US" sz="2000" dirty="0">
                <a:solidFill>
                  <a:srgbClr val="262626"/>
                </a:solidFill>
                <a:latin typeface="Comic Sans MS"/>
                <a:cs typeface="Comic Sans MS"/>
              </a:rPr>
              <a:t> et al., SDM 2011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ore of a dependency network</a:t>
            </a:r>
          </a:p>
        </p:txBody>
      </p:sp>
      <p:pic>
        <p:nvPicPr>
          <p:cNvPr id="8" name="Picture 31" descr="C:\Users\Lupu\Dropbox\Shared_Kaeser_Constantine\Hourglass Effect on DAG\Poster\f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838200"/>
            <a:ext cx="2775207" cy="361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331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1" name="TextBox 28"/>
          <p:cNvSpPr txBox="1">
            <a:spLocks noChangeAspect="1" noChangeArrowheads="1"/>
          </p:cNvSpPr>
          <p:nvPr/>
        </p:nvSpPr>
        <p:spPr bwMode="auto">
          <a:xfrm>
            <a:off x="381000" y="49530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Greedy heuristic (approximation bound: 1-1/e ~ 0.63)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Select core nodes sequentially, based on maximal path coverage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262626"/>
                </a:solidFill>
                <a:latin typeface="Comic Sans MS"/>
                <a:cs typeface="Comic Sans MS"/>
              </a:rPr>
              <a:t>Recompute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 path coverage in each iteration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>Algorithm for </a:t>
            </a:r>
            <a:r>
              <a:rPr lang="en-US" sz="3600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US" sz="3600" dirty="0">
                <a:solidFill>
                  <a:srgbClr val="FF0000"/>
                </a:solidFill>
                <a:latin typeface="Comic Sans MS"/>
                <a:cs typeface="Comic Sans MS"/>
              </a:rPr>
              <a:t>-C</a:t>
            </a: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ore computation</a:t>
            </a:r>
          </a:p>
        </p:txBody>
      </p:sp>
      <p:pic>
        <p:nvPicPr>
          <p:cNvPr id="8" name="Picture 31" descr="C:\Users\Lupu\Dropbox\Shared_Kaeser_Constantine\Hourglass Effect on DAG\Poster\f7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914400"/>
            <a:ext cx="2775207" cy="361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83738"/>
              </p:ext>
            </p:extLst>
          </p:nvPr>
        </p:nvGraphicFramePr>
        <p:xfrm>
          <a:off x="4114800" y="1143000"/>
          <a:ext cx="46990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PDF" r:id="rId4" imgW="0" imgH="0" progId="FoxitReader.Document">
                  <p:embed/>
                </p:oleObj>
              </mc:Choice>
              <mc:Fallback>
                <p:oleObj name="PDF" r:id="rId4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1143000"/>
                        <a:ext cx="4699000" cy="281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5025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3988263"/>
              </p:ext>
            </p:extLst>
          </p:nvPr>
        </p:nvGraphicFramePr>
        <p:xfrm>
          <a:off x="304800" y="76200"/>
          <a:ext cx="8391525" cy="5936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7"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76200"/>
                        <a:ext cx="8391525" cy="5936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How to quantify the hourglass property?</a:t>
            </a:r>
          </a:p>
        </p:txBody>
      </p:sp>
      <p:sp>
        <p:nvSpPr>
          <p:cNvPr id="6" name="TextBox 28"/>
          <p:cNvSpPr txBox="1">
            <a:spLocks noChangeAspect="1" noChangeArrowheads="1"/>
          </p:cNvSpPr>
          <p:nvPr/>
        </p:nvSpPr>
        <p:spPr bwMode="auto">
          <a:xfrm>
            <a:off x="304800" y="5105400"/>
            <a:ext cx="8458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Flat network maintains number of source-target paths as original network, without intermediate nodes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We also compute the core of flat network </a:t>
            </a:r>
          </a:p>
        </p:txBody>
      </p:sp>
    </p:spTree>
    <p:extLst>
      <p:ext uri="{BB962C8B-B14F-4D97-AF65-F5344CB8AC3E}">
        <p14:creationId xmlns:p14="http://schemas.microsoft.com/office/powerpoint/2010/main" val="1955956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17</a:t>
            </a:fld>
            <a:endParaRPr lang="en-US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319639"/>
              </p:ext>
            </p:extLst>
          </p:nvPr>
        </p:nvGraphicFramePr>
        <p:xfrm>
          <a:off x="304800" y="76200"/>
          <a:ext cx="8391525" cy="5936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00" name="PDF" r:id="rId3" imgW="0" imgH="0" progId="FoxitReader.Document">
                  <p:embed/>
                </p:oleObj>
              </mc:Choice>
              <mc:Fallback>
                <p:oleObj name="PDF" r:id="rId3" imgW="0" imgH="0" progId="FoxitReader.Documen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76200"/>
                        <a:ext cx="8391525" cy="5936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Hourglass score H(</a:t>
            </a:r>
            <a:r>
              <a:rPr lang="en-GB" sz="3600" dirty="0" err="1">
                <a:solidFill>
                  <a:srgbClr val="FF0000"/>
                </a:solidFill>
                <a:latin typeface="Comic Sans MS"/>
                <a:cs typeface="Comic Sans MS"/>
              </a:rPr>
              <a:t>τ</a:t>
            </a: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0" y="5257800"/>
            <a:ext cx="385039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85344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Example-1: “Pyramid-like”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8066" y="3276600"/>
            <a:ext cx="1621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0.9</a:t>
            </a:r>
          </a:p>
          <a:p>
            <a:pPr algn="ctr"/>
            <a:r>
              <a:rPr lang="en-US" dirty="0"/>
              <a:t>Core size: 1</a:t>
            </a:r>
          </a:p>
          <a:p>
            <a:pPr algn="ctr"/>
            <a:r>
              <a:rPr lang="en-US" dirty="0"/>
              <a:t>Flat core size: 1</a:t>
            </a:r>
          </a:p>
          <a:p>
            <a:pPr algn="ctr"/>
            <a:r>
              <a:rPr lang="en-US" dirty="0"/>
              <a:t>H-score: 0</a:t>
            </a:r>
          </a:p>
        </p:txBody>
      </p:sp>
      <p:pic>
        <p:nvPicPr>
          <p:cNvPr id="2050" name="Picture 2" descr="C:\Users\Lupu\Desktop\pyram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762000"/>
            <a:ext cx="4977508" cy="5572904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3124200" y="838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Lupu\Desktop\flat-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2150" y="1524000"/>
            <a:ext cx="3219450" cy="1314450"/>
          </a:xfrm>
          <a:prstGeom prst="rect">
            <a:avLst/>
          </a:prstGeom>
          <a:noFill/>
        </p:spPr>
      </p:pic>
      <p:sp>
        <p:nvSpPr>
          <p:cNvPr id="8" name="Oval 7"/>
          <p:cNvSpPr>
            <a:spLocks noChangeAspect="1"/>
          </p:cNvSpPr>
          <p:nvPr/>
        </p:nvSpPr>
        <p:spPr>
          <a:xfrm>
            <a:off x="699516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64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52400" y="-228600"/>
            <a:ext cx="85344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Example-2: “Direct”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29400" y="3447871"/>
            <a:ext cx="1621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0.9</a:t>
            </a:r>
          </a:p>
          <a:p>
            <a:pPr algn="ctr"/>
            <a:r>
              <a:rPr lang="en-US" dirty="0"/>
              <a:t>Core size: 6</a:t>
            </a:r>
          </a:p>
          <a:p>
            <a:pPr algn="ctr"/>
            <a:r>
              <a:rPr lang="en-US" dirty="0"/>
              <a:t>Flat core size: 6</a:t>
            </a:r>
          </a:p>
          <a:p>
            <a:pPr algn="ctr"/>
            <a:r>
              <a:rPr lang="en-US" dirty="0"/>
              <a:t>H-score: 0</a:t>
            </a:r>
          </a:p>
        </p:txBody>
      </p:sp>
      <p:pic>
        <p:nvPicPr>
          <p:cNvPr id="3074" name="Picture 2" descr="C:\Users\Lupu\Desktop\pyram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861217"/>
            <a:ext cx="4441651" cy="5691983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1927051" y="4876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70051" y="4876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679651" y="4876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27051" y="838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13051" y="4876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22451" y="838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Lupu\Desktop\flat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1524000"/>
            <a:ext cx="3209925" cy="1543050"/>
          </a:xfrm>
          <a:prstGeom prst="rect">
            <a:avLst/>
          </a:prstGeom>
          <a:noFill/>
        </p:spPr>
      </p:pic>
      <p:sp>
        <p:nvSpPr>
          <p:cNvPr id="15" name="Oval 14"/>
          <p:cNvSpPr>
            <a:spLocks noChangeAspect="1"/>
          </p:cNvSpPr>
          <p:nvPr/>
        </p:nvSpPr>
        <p:spPr>
          <a:xfrm>
            <a:off x="6096000" y="2727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010400" y="2727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7528560" y="2727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985760" y="27432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615696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729996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1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How does nature and technology manage complexity?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676400"/>
            <a:ext cx="4724400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1. Modularity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The system is composed of autonomous parts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Each part provides a function 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A part’s function does not change when connected with other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051" name="Picture 3" descr="C:\Users\saamer\Desktop\483155331_e33ccba8a0.jpg"/>
          <p:cNvPicPr>
            <a:picLocks noChangeAspect="1" noChangeArrowheads="1"/>
          </p:cNvPicPr>
          <p:nvPr/>
        </p:nvPicPr>
        <p:blipFill>
          <a:blip r:embed="rId3" cstate="print"/>
          <a:srcRect b="9375"/>
          <a:stretch>
            <a:fillRect/>
          </a:stretch>
        </p:blipFill>
        <p:spPr bwMode="auto">
          <a:xfrm>
            <a:off x="5486400" y="2057400"/>
            <a:ext cx="2971800" cy="2209800"/>
          </a:xfrm>
          <a:prstGeom prst="rect">
            <a:avLst/>
          </a:prstGeom>
          <a:noFill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1600200"/>
            <a:ext cx="5562600" cy="48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8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85344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Example-3: “Decoupled”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53200" y="3524071"/>
            <a:ext cx="1621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0.9</a:t>
            </a:r>
          </a:p>
          <a:p>
            <a:pPr algn="ctr"/>
            <a:r>
              <a:rPr lang="en-US" dirty="0"/>
              <a:t>Core size: 4</a:t>
            </a:r>
          </a:p>
          <a:p>
            <a:pPr algn="ctr"/>
            <a:r>
              <a:rPr lang="en-US" dirty="0"/>
              <a:t>Flat core size: 5</a:t>
            </a:r>
          </a:p>
          <a:p>
            <a:pPr algn="ctr"/>
            <a:r>
              <a:rPr lang="en-US" dirty="0"/>
              <a:t>H-score: 0.2</a:t>
            </a:r>
          </a:p>
        </p:txBody>
      </p:sp>
      <p:pic>
        <p:nvPicPr>
          <p:cNvPr id="4098" name="Picture 2" descr="C:\Users\Lupu\Desktop\decouple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1870" y="787420"/>
            <a:ext cx="4560730" cy="5537180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1828800" y="3733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67000" y="32004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81400" y="18288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43400" y="838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:\Users\Lupu\Desktop\flat-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1504950"/>
            <a:ext cx="3333750" cy="1619250"/>
          </a:xfrm>
          <a:prstGeom prst="rect">
            <a:avLst/>
          </a:prstGeom>
          <a:noFill/>
        </p:spPr>
      </p:pic>
      <p:sp>
        <p:nvSpPr>
          <p:cNvPr id="11" name="Oval 10"/>
          <p:cNvSpPr>
            <a:spLocks noChangeAspect="1"/>
          </p:cNvSpPr>
          <p:nvPr/>
        </p:nvSpPr>
        <p:spPr>
          <a:xfrm>
            <a:off x="768096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815340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563880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096000" y="13716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6553200" y="2727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5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Example-4: “Hourglass”</a:t>
            </a:r>
          </a:p>
        </p:txBody>
      </p:sp>
      <p:sp>
        <p:nvSpPr>
          <p:cNvPr id="11" name="TextBox 28"/>
          <p:cNvSpPr txBox="1">
            <a:spLocks noChangeAspect="1" noChangeArrowheads="1"/>
          </p:cNvSpPr>
          <p:nvPr/>
        </p:nvSpPr>
        <p:spPr bwMode="auto">
          <a:xfrm>
            <a:off x="762000" y="5943600"/>
            <a:ext cx="8458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>
                <a:latin typeface="Comic Sans MS"/>
                <a:cs typeface="Comic Sans MS"/>
              </a:rPr>
              <a:t>All ST dependency paths traverse a small set of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55666" y="3981271"/>
            <a:ext cx="1621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0.9</a:t>
            </a:r>
          </a:p>
          <a:p>
            <a:pPr algn="ctr"/>
            <a:r>
              <a:rPr lang="en-US" dirty="0"/>
              <a:t>Core size: 1</a:t>
            </a:r>
          </a:p>
          <a:p>
            <a:pPr algn="ctr"/>
            <a:r>
              <a:rPr lang="en-US" dirty="0"/>
              <a:t>Flat core size: 7</a:t>
            </a:r>
          </a:p>
          <a:p>
            <a:pPr algn="ctr"/>
            <a:r>
              <a:rPr lang="en-US" dirty="0"/>
              <a:t>H-score: 0.86</a:t>
            </a:r>
          </a:p>
        </p:txBody>
      </p:sp>
      <p:pic>
        <p:nvPicPr>
          <p:cNvPr id="71681" name="Picture 1" descr="C:\Users\Lupu\Dropbox\Shared_Kaeser_Constantine\Materials_for_Hourglass_Presentation\update-sep-13\ideal_hourgla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003222"/>
            <a:ext cx="4268922" cy="4635578"/>
          </a:xfrm>
          <a:prstGeom prst="rect">
            <a:avLst/>
          </a:prstGeom>
          <a:noFill/>
        </p:spPr>
      </p:pic>
      <p:sp>
        <p:nvSpPr>
          <p:cNvPr id="7" name="Oval 6"/>
          <p:cNvSpPr/>
          <p:nvPr/>
        </p:nvSpPr>
        <p:spPr>
          <a:xfrm>
            <a:off x="2362200" y="2743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C:\Users\Lupu\Desktop\flat-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5450" y="1905000"/>
            <a:ext cx="3105150" cy="1581150"/>
          </a:xfrm>
          <a:prstGeom prst="rect">
            <a:avLst/>
          </a:prstGeom>
          <a:noFill/>
        </p:spPr>
      </p:pic>
      <p:sp>
        <p:nvSpPr>
          <p:cNvPr id="9" name="Oval 8"/>
          <p:cNvSpPr>
            <a:spLocks noChangeAspect="1"/>
          </p:cNvSpPr>
          <p:nvPr/>
        </p:nvSpPr>
        <p:spPr>
          <a:xfrm>
            <a:off x="533400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632460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85800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37616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83336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8229600" y="31089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>
            <a:spLocks noChangeAspect="1"/>
          </p:cNvSpPr>
          <p:nvPr/>
        </p:nvSpPr>
        <p:spPr>
          <a:xfrm>
            <a:off x="6461760" y="1813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0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-228600"/>
            <a:ext cx="85344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Example-5: “</a:t>
            </a:r>
            <a:r>
              <a:rPr lang="en-GB" dirty="0" err="1">
                <a:solidFill>
                  <a:srgbClr val="FF0000"/>
                </a:solidFill>
                <a:latin typeface="Comic Sans MS"/>
                <a:cs typeface="Comic Sans MS"/>
              </a:rPr>
              <a:t>Approx</a:t>
            </a:r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 hourglass”</a:t>
            </a:r>
          </a:p>
        </p:txBody>
      </p:sp>
      <p:pic>
        <p:nvPicPr>
          <p:cNvPr id="5122" name="Picture 2" descr="C:\Users\Lupu\Desktop\decouples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7599" y="838200"/>
            <a:ext cx="4215401" cy="59420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303266" y="3676471"/>
            <a:ext cx="1621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0.9</a:t>
            </a:r>
          </a:p>
          <a:p>
            <a:pPr algn="ctr"/>
            <a:r>
              <a:rPr lang="en-US" dirty="0"/>
              <a:t>Core size: 2</a:t>
            </a:r>
          </a:p>
          <a:p>
            <a:pPr algn="ctr"/>
            <a:r>
              <a:rPr lang="en-US" dirty="0"/>
              <a:t>Flat core size: 6</a:t>
            </a:r>
          </a:p>
          <a:p>
            <a:pPr algn="ctr"/>
            <a:r>
              <a:rPr lang="en-US" dirty="0"/>
              <a:t>H-score: 0.66</a:t>
            </a:r>
          </a:p>
        </p:txBody>
      </p:sp>
      <p:sp>
        <p:nvSpPr>
          <p:cNvPr id="7" name="Oval 6"/>
          <p:cNvSpPr/>
          <p:nvPr/>
        </p:nvSpPr>
        <p:spPr>
          <a:xfrm>
            <a:off x="2362200" y="26670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05200" y="3505200"/>
            <a:ext cx="685800" cy="685800"/>
          </a:xfrm>
          <a:prstGeom prst="ellipse">
            <a:avLst/>
          </a:prstGeom>
          <a:solidFill>
            <a:srgbClr val="FF0000">
              <a:alpha val="10000"/>
            </a:srgbClr>
          </a:solidFill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:\Users\Lupu\Desktop\flat-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1771650"/>
            <a:ext cx="3105150" cy="1581150"/>
          </a:xfrm>
          <a:prstGeom prst="rect">
            <a:avLst/>
          </a:prstGeom>
          <a:noFill/>
        </p:spPr>
      </p:pic>
      <p:sp>
        <p:nvSpPr>
          <p:cNvPr id="11" name="Oval 10"/>
          <p:cNvSpPr>
            <a:spLocks noChangeAspect="1"/>
          </p:cNvSpPr>
          <p:nvPr/>
        </p:nvSpPr>
        <p:spPr>
          <a:xfrm>
            <a:off x="5318760" y="297180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5867400" y="2956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324600" y="2956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6858000" y="2956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376160" y="2956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7772400" y="2956560"/>
            <a:ext cx="548640" cy="548640"/>
          </a:xfrm>
          <a:prstGeom prst="ellipse">
            <a:avLst/>
          </a:prstGeom>
          <a:solidFill>
            <a:srgbClr val="00B050">
              <a:alpha val="10000"/>
            </a:srgbClr>
          </a:solidFill>
          <a:ln w="28575" cmpd="sng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098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Some results from real dependency networks</a:t>
            </a:r>
            <a:endParaRPr lang="en-US" sz="3600" i="1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10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429000" y="762000"/>
            <a:ext cx="1603898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sftp_server_main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57800" y="762000"/>
            <a:ext cx="175259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load_server_config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77428" y="1828800"/>
            <a:ext cx="1299572" cy="34137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packet_send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343400" y="2667000"/>
            <a:ext cx="1688465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server_loop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5615" y="2895600"/>
            <a:ext cx="1752585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get_remote_ipaddr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191000" y="3886200"/>
            <a:ext cx="1389244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buffer_append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16972" y="3733800"/>
            <a:ext cx="1560228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send_status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rot="16200000" flipV="1">
            <a:off x="4648082" y="649667"/>
            <a:ext cx="762000" cy="1596265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6" idx="2"/>
          </p:cNvCxnSpPr>
          <p:nvPr/>
        </p:nvCxnSpPr>
        <p:spPr>
          <a:xfrm rot="5400000" flipH="1" flipV="1">
            <a:off x="5599657" y="1294357"/>
            <a:ext cx="762000" cy="30688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  <a:endCxn id="7" idx="2"/>
          </p:cNvCxnSpPr>
          <p:nvPr/>
        </p:nvCxnSpPr>
        <p:spPr>
          <a:xfrm rot="5400000" flipH="1" flipV="1">
            <a:off x="5259011" y="2098798"/>
            <a:ext cx="496824" cy="63958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  <a:endCxn id="7" idx="2"/>
          </p:cNvCxnSpPr>
          <p:nvPr/>
        </p:nvCxnSpPr>
        <p:spPr>
          <a:xfrm rot="16200000" flipV="1">
            <a:off x="6341849" y="1655541"/>
            <a:ext cx="725424" cy="1754694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0"/>
            <a:endCxn id="8" idx="2"/>
          </p:cNvCxnSpPr>
          <p:nvPr/>
        </p:nvCxnSpPr>
        <p:spPr>
          <a:xfrm rot="5400000" flipH="1" flipV="1">
            <a:off x="4579427" y="3277995"/>
            <a:ext cx="914400" cy="30201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8" idx="3"/>
          </p:cNvCxnSpPr>
          <p:nvPr/>
        </p:nvCxnSpPr>
        <p:spPr>
          <a:xfrm rot="16200000" flipV="1">
            <a:off x="6207276" y="2643989"/>
            <a:ext cx="914400" cy="1265221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566544" y="4953000"/>
            <a:ext cx="1538856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buffer_free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8" name="Straight Arrow Connector 37"/>
          <p:cNvCxnSpPr>
            <a:stCxn id="34" idx="0"/>
            <a:endCxn id="10" idx="2"/>
          </p:cNvCxnSpPr>
          <p:nvPr/>
        </p:nvCxnSpPr>
        <p:spPr>
          <a:xfrm rot="5400000" flipH="1" flipV="1">
            <a:off x="4229797" y="4297175"/>
            <a:ext cx="762000" cy="549650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562600" y="4953000"/>
            <a:ext cx="1676400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packet_remaining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45" name="Straight Arrow Connector 44"/>
          <p:cNvCxnSpPr>
            <a:stCxn id="43" idx="0"/>
            <a:endCxn id="11" idx="2"/>
          </p:cNvCxnSpPr>
          <p:nvPr/>
        </p:nvCxnSpPr>
        <p:spPr>
          <a:xfrm rot="5400000" flipH="1" flipV="1">
            <a:off x="6391743" y="4047657"/>
            <a:ext cx="914400" cy="896286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1" idx="0"/>
            <a:endCxn id="9" idx="2"/>
          </p:cNvCxnSpPr>
          <p:nvPr/>
        </p:nvCxnSpPr>
        <p:spPr>
          <a:xfrm rot="5400000" flipH="1" flipV="1">
            <a:off x="7172797" y="3324689"/>
            <a:ext cx="533400" cy="284822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7688773" y="4953000"/>
            <a:ext cx="769427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exit</a:t>
            </a:r>
          </a:p>
        </p:txBody>
      </p:sp>
      <p:sp>
        <p:nvSpPr>
          <p:cNvPr id="71" name="Rounded Rectangle 70"/>
          <p:cNvSpPr/>
          <p:nvPr/>
        </p:nvSpPr>
        <p:spPr>
          <a:xfrm>
            <a:off x="7239001" y="762000"/>
            <a:ext cx="1752599" cy="3048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load_server_config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85" name="Straight Arrow Connector 84"/>
          <p:cNvCxnSpPr>
            <a:stCxn id="9" idx="0"/>
            <a:endCxn id="6" idx="2"/>
          </p:cNvCxnSpPr>
          <p:nvPr/>
        </p:nvCxnSpPr>
        <p:spPr>
          <a:xfrm rot="16200000" flipV="1">
            <a:off x="5943604" y="1257296"/>
            <a:ext cx="1828800" cy="1447808"/>
          </a:xfrm>
          <a:prstGeom prst="straightConnector1">
            <a:avLst/>
          </a:prstGeom>
          <a:ln w="12700">
            <a:solidFill>
              <a:schemeClr val="accent3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urved Connector 92"/>
          <p:cNvCxnSpPr>
            <a:stCxn id="53" idx="0"/>
            <a:endCxn id="8" idx="2"/>
          </p:cNvCxnSpPr>
          <p:nvPr/>
        </p:nvCxnSpPr>
        <p:spPr>
          <a:xfrm rot="16200000" flipV="1">
            <a:off x="5639960" y="2519473"/>
            <a:ext cx="1981200" cy="2885854"/>
          </a:xfrm>
          <a:prstGeom prst="curvedConnector3">
            <a:avLst>
              <a:gd name="adj1" fmla="val 37601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98"/>
          <p:cNvCxnSpPr>
            <a:stCxn id="8" idx="3"/>
            <a:endCxn id="71" idx="2"/>
          </p:cNvCxnSpPr>
          <p:nvPr/>
        </p:nvCxnSpPr>
        <p:spPr>
          <a:xfrm flipV="1">
            <a:off x="6031865" y="1066800"/>
            <a:ext cx="2083436" cy="1752600"/>
          </a:xfrm>
          <a:prstGeom prst="curvedConnector2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102"/>
          <p:cNvCxnSpPr>
            <a:stCxn id="34" idx="3"/>
            <a:endCxn id="11" idx="1"/>
          </p:cNvCxnSpPr>
          <p:nvPr/>
        </p:nvCxnSpPr>
        <p:spPr>
          <a:xfrm flipV="1">
            <a:off x="5105400" y="3886200"/>
            <a:ext cx="1411572" cy="1219200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itle 1"/>
          <p:cNvSpPr txBox="1">
            <a:spLocks/>
          </p:cNvSpPr>
          <p:nvPr/>
        </p:nvSpPr>
        <p:spPr>
          <a:xfrm>
            <a:off x="-19040" y="304800"/>
            <a:ext cx="344804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solidFill>
                  <a:srgbClr val="FF0000"/>
                </a:solidFill>
                <a:latin typeface="Comic Sans MS" pitchFamily="66" charset="0"/>
              </a:rPr>
              <a:t>OpenSSH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 </a:t>
            </a:r>
          </a:p>
          <a:p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call graph</a:t>
            </a:r>
          </a:p>
        </p:txBody>
      </p:sp>
      <p:sp>
        <p:nvSpPr>
          <p:cNvPr id="107" name="Content Placeholder 2"/>
          <p:cNvSpPr txBox="1">
            <a:spLocks/>
          </p:cNvSpPr>
          <p:nvPr/>
        </p:nvSpPr>
        <p:spPr>
          <a:xfrm>
            <a:off x="0" y="2667000"/>
            <a:ext cx="35052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Comic Sans MS" pitchFamily="66" charset="0"/>
              </a:rPr>
              <a:t>version-5.2: </a:t>
            </a:r>
          </a:p>
          <a:p>
            <a:pPr>
              <a:defRPr/>
            </a:pPr>
            <a:r>
              <a:rPr lang="en-US" sz="2400" dirty="0">
                <a:latin typeface="Comic Sans MS" pitchFamily="66" charset="0"/>
              </a:rPr>
              <a:t>1400 functions, and 6000 edges</a:t>
            </a:r>
          </a:p>
          <a:p>
            <a:pPr>
              <a:defRPr/>
            </a:pPr>
            <a:endParaRPr lang="en-US" sz="2400" dirty="0"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solidFill>
                <a:srgbClr val="FF0000"/>
              </a:solidFill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248400" y="21336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0.47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8077200" y="3228201"/>
            <a:ext cx="380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0.1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410200" y="29718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0.13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029200" y="41910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0.21</a:t>
            </a:r>
          </a:p>
        </p:txBody>
      </p:sp>
      <p:cxnSp>
        <p:nvCxnSpPr>
          <p:cNvPr id="134" name="Curved Connector 133"/>
          <p:cNvCxnSpPr>
            <a:stCxn id="53" idx="1"/>
            <a:endCxn id="11" idx="3"/>
          </p:cNvCxnSpPr>
          <p:nvPr/>
        </p:nvCxnSpPr>
        <p:spPr>
          <a:xfrm rot="10800000" flipH="1">
            <a:off x="7688772" y="3886200"/>
            <a:ext cx="388427" cy="1219200"/>
          </a:xfrm>
          <a:prstGeom prst="curvedConnector5">
            <a:avLst>
              <a:gd name="adj1" fmla="val -58853"/>
              <a:gd name="adj2" fmla="val 50000"/>
              <a:gd name="adj3" fmla="val 158853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/>
          <p:cNvCxnSpPr>
            <a:stCxn id="8" idx="0"/>
            <a:endCxn id="5" idx="2"/>
          </p:cNvCxnSpPr>
          <p:nvPr/>
        </p:nvCxnSpPr>
        <p:spPr>
          <a:xfrm rot="16200000" flipV="1">
            <a:off x="3909191" y="1388558"/>
            <a:ext cx="1600200" cy="956684"/>
          </a:xfrm>
          <a:prstGeom prst="curvedConnector3">
            <a:avLst>
              <a:gd name="adj1" fmla="val 50000"/>
            </a:avLst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7696200" y="40386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0.02</a:t>
            </a:r>
          </a:p>
        </p:txBody>
      </p:sp>
    </p:spTree>
    <p:extLst>
      <p:ext uri="{BB962C8B-B14F-4D97-AF65-F5344CB8AC3E}">
        <p14:creationId xmlns:p14="http://schemas.microsoft.com/office/powerpoint/2010/main" val="2245526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733800" y="685800"/>
            <a:ext cx="1976924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3-Oxododecanoyl-CoA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943600" y="685800"/>
            <a:ext cx="1600200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L-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Cystathionine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19800" y="1752600"/>
            <a:ext cx="1086663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Citrulline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916363" y="2514600"/>
            <a:ext cx="1332037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Acetyl-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CoA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315200" y="2286000"/>
            <a:ext cx="911394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Serine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62689" y="3124200"/>
            <a:ext cx="1314511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Pyruvate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13" name="Straight Arrow Connector 12"/>
          <p:cNvCxnSpPr>
            <a:stCxn id="8" idx="0"/>
            <a:endCxn id="5" idx="2"/>
          </p:cNvCxnSpPr>
          <p:nvPr/>
        </p:nvCxnSpPr>
        <p:spPr>
          <a:xfrm rot="16200000" flipV="1">
            <a:off x="4390322" y="1322540"/>
            <a:ext cx="1524000" cy="86012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0"/>
            <a:endCxn id="7" idx="2"/>
          </p:cNvCxnSpPr>
          <p:nvPr/>
        </p:nvCxnSpPr>
        <p:spPr>
          <a:xfrm rot="5400000" flipH="1" flipV="1">
            <a:off x="5844157" y="1795625"/>
            <a:ext cx="457200" cy="980750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0"/>
            <a:endCxn id="6" idx="2"/>
          </p:cNvCxnSpPr>
          <p:nvPr/>
        </p:nvCxnSpPr>
        <p:spPr>
          <a:xfrm rot="16200000" flipV="1">
            <a:off x="6609599" y="1124701"/>
            <a:ext cx="1295400" cy="1027197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9" idx="2"/>
          </p:cNvCxnSpPr>
          <p:nvPr/>
        </p:nvCxnSpPr>
        <p:spPr>
          <a:xfrm rot="5400000" flipH="1" flipV="1">
            <a:off x="7328721" y="2682024"/>
            <a:ext cx="533400" cy="350952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648119" y="3810000"/>
            <a:ext cx="1752681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Glyceraldihyde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38" name="Straight Arrow Connector 37"/>
          <p:cNvCxnSpPr>
            <a:stCxn id="34" idx="0"/>
            <a:endCxn id="8" idx="2"/>
          </p:cNvCxnSpPr>
          <p:nvPr/>
        </p:nvCxnSpPr>
        <p:spPr>
          <a:xfrm rot="5400000" flipH="1" flipV="1">
            <a:off x="5058121" y="3285739"/>
            <a:ext cx="990600" cy="57922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7086600" y="4191000"/>
            <a:ext cx="1066800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PEP</a:t>
            </a:r>
          </a:p>
        </p:txBody>
      </p:sp>
      <p:cxnSp>
        <p:nvCxnSpPr>
          <p:cNvPr id="45" name="Straight Arrow Connector 44"/>
          <p:cNvCxnSpPr>
            <a:stCxn id="43" idx="0"/>
            <a:endCxn id="11" idx="2"/>
          </p:cNvCxnSpPr>
          <p:nvPr/>
        </p:nvCxnSpPr>
        <p:spPr>
          <a:xfrm rot="16200000" flipV="1">
            <a:off x="7138973" y="3709972"/>
            <a:ext cx="762000" cy="20005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5958791" y="5257800"/>
            <a:ext cx="1051609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Sulfate</a:t>
            </a:r>
          </a:p>
        </p:txBody>
      </p:sp>
      <p:cxnSp>
        <p:nvCxnSpPr>
          <p:cNvPr id="22" name="Straight Arrow Connector 21"/>
          <p:cNvCxnSpPr>
            <a:stCxn id="20" idx="0"/>
            <a:endCxn id="11" idx="2"/>
          </p:cNvCxnSpPr>
          <p:nvPr/>
        </p:nvCxnSpPr>
        <p:spPr>
          <a:xfrm rot="5400000" flipH="1" flipV="1">
            <a:off x="6037870" y="3875726"/>
            <a:ext cx="1828800" cy="935349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0"/>
            <a:endCxn id="8" idx="3"/>
          </p:cNvCxnSpPr>
          <p:nvPr/>
        </p:nvCxnSpPr>
        <p:spPr>
          <a:xfrm rot="16200000" flipV="1">
            <a:off x="6605573" y="2309827"/>
            <a:ext cx="457200" cy="1171545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76200" y="457200"/>
            <a:ext cx="344804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Metabolic Network of </a:t>
            </a:r>
          </a:p>
          <a:p>
            <a:r>
              <a:rPr lang="en-US" sz="2400" i="1" dirty="0">
                <a:solidFill>
                  <a:srgbClr val="FF0000"/>
                </a:solidFill>
                <a:latin typeface="Comic Sans MS" pitchFamily="66" charset="0"/>
              </a:rPr>
              <a:t>M. </a:t>
            </a:r>
            <a:r>
              <a:rPr lang="en-US" sz="2400" i="1" dirty="0" err="1">
                <a:solidFill>
                  <a:srgbClr val="FF0000"/>
                </a:solidFill>
                <a:latin typeface="Comic Sans MS" pitchFamily="66" charset="0"/>
              </a:rPr>
              <a:t>Mulatta</a:t>
            </a: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 (monkey)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0" y="2895600"/>
            <a:ext cx="35052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Comic Sans MS" pitchFamily="66" charset="0"/>
              </a:rPr>
              <a:t>920 metabolites, and 1000 interactions</a:t>
            </a:r>
          </a:p>
          <a:p>
            <a:pPr>
              <a:defRPr/>
            </a:pPr>
            <a:endParaRPr lang="en-US" sz="2400" dirty="0"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7772400" y="685800"/>
            <a:ext cx="1219200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L-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Arginine</a:t>
            </a:r>
            <a:endParaRPr lang="en-US" sz="1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620000" y="5257800"/>
            <a:ext cx="1051609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NADP</a:t>
            </a:r>
          </a:p>
        </p:txBody>
      </p:sp>
      <p:cxnSp>
        <p:nvCxnSpPr>
          <p:cNvPr id="49" name="Curved Connector 48"/>
          <p:cNvCxnSpPr>
            <a:stCxn id="7" idx="0"/>
            <a:endCxn id="46" idx="2"/>
          </p:cNvCxnSpPr>
          <p:nvPr/>
        </p:nvCxnSpPr>
        <p:spPr>
          <a:xfrm rot="5400000" flipH="1" flipV="1">
            <a:off x="7091566" y="462166"/>
            <a:ext cx="762000" cy="1818868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62"/>
          <p:cNvCxnSpPr>
            <a:stCxn id="47" idx="0"/>
            <a:endCxn id="43" idx="2"/>
          </p:cNvCxnSpPr>
          <p:nvPr/>
        </p:nvCxnSpPr>
        <p:spPr>
          <a:xfrm rot="16200000" flipV="1">
            <a:off x="7501903" y="4613897"/>
            <a:ext cx="762000" cy="525805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2"/>
          <p:cNvCxnSpPr>
            <a:stCxn id="47" idx="1"/>
            <a:endCxn id="7" idx="2"/>
          </p:cNvCxnSpPr>
          <p:nvPr/>
        </p:nvCxnSpPr>
        <p:spPr>
          <a:xfrm rot="10800000">
            <a:off x="6563132" y="2057400"/>
            <a:ext cx="1056868" cy="3352800"/>
          </a:xfrm>
          <a:prstGeom prst="curvedConnector2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ed Rectangle 120"/>
          <p:cNvSpPr/>
          <p:nvPr/>
        </p:nvSpPr>
        <p:spPr>
          <a:xfrm>
            <a:off x="3962400" y="5257800"/>
            <a:ext cx="1356409" cy="3048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Formaldehyde</a:t>
            </a:r>
          </a:p>
        </p:txBody>
      </p:sp>
      <p:cxnSp>
        <p:nvCxnSpPr>
          <p:cNvPr id="122" name="Curved Connector 62"/>
          <p:cNvCxnSpPr>
            <a:stCxn id="121" idx="0"/>
            <a:endCxn id="34" idx="2"/>
          </p:cNvCxnSpPr>
          <p:nvPr/>
        </p:nvCxnSpPr>
        <p:spPr>
          <a:xfrm rot="5400000" flipH="1" flipV="1">
            <a:off x="4511032" y="4244373"/>
            <a:ext cx="1143000" cy="883855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urved Connector 62"/>
          <p:cNvCxnSpPr>
            <a:stCxn id="20" idx="0"/>
            <a:endCxn id="34" idx="2"/>
          </p:cNvCxnSpPr>
          <p:nvPr/>
        </p:nvCxnSpPr>
        <p:spPr>
          <a:xfrm rot="16200000" flipV="1">
            <a:off x="5433028" y="4206232"/>
            <a:ext cx="1143000" cy="960136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7696200" y="35052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0.81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999420" y="25908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0.69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561020" y="284720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0.25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5562600" y="41910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0.61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620000" y="4523601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0.65</a:t>
            </a:r>
          </a:p>
        </p:txBody>
      </p:sp>
      <p:cxnSp>
        <p:nvCxnSpPr>
          <p:cNvPr id="134" name="Curved Connector 133"/>
          <p:cNvCxnSpPr>
            <a:stCxn id="47" idx="3"/>
            <a:endCxn id="11" idx="3"/>
          </p:cNvCxnSpPr>
          <p:nvPr/>
        </p:nvCxnSpPr>
        <p:spPr>
          <a:xfrm flipH="1" flipV="1">
            <a:off x="8077200" y="3276600"/>
            <a:ext cx="594409" cy="2133600"/>
          </a:xfrm>
          <a:prstGeom prst="curvedConnector3">
            <a:avLst>
              <a:gd name="adj1" fmla="val -38458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705600" y="2057400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0.63</a:t>
            </a:r>
          </a:p>
        </p:txBody>
      </p:sp>
      <p:cxnSp>
        <p:nvCxnSpPr>
          <p:cNvPr id="138" name="Curved Connector 137"/>
          <p:cNvCxnSpPr>
            <a:stCxn id="7" idx="0"/>
          </p:cNvCxnSpPr>
          <p:nvPr/>
        </p:nvCxnSpPr>
        <p:spPr>
          <a:xfrm rot="5400000" flipH="1" flipV="1">
            <a:off x="6329566" y="1300366"/>
            <a:ext cx="685800" cy="218668"/>
          </a:xfrm>
          <a:prstGeom prst="curvedConnector3">
            <a:avLst>
              <a:gd name="adj1" fmla="val 50000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552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6629400" y="762000"/>
            <a:ext cx="1981200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Reno v. Bossier Parish (1998)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581400" y="762000"/>
            <a:ext cx="2362200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E Enterprise v.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Apfel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(1998)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07239" y="1752600"/>
            <a:ext cx="1965161" cy="4206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Gilligan v. Morgan (1973)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0" y="2514600"/>
            <a:ext cx="1998652" cy="4968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Bigelow v. Virginia (1975)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553200" y="2819400"/>
            <a:ext cx="2438401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Planned Parenthood v. Casey (1992)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828813" y="4191000"/>
            <a:ext cx="1800587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Roe v. Wade (1973)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5600" y="3694176"/>
            <a:ext cx="1800587" cy="4206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Harris v. McRae (1980)</a:t>
            </a:r>
          </a:p>
        </p:txBody>
      </p:sp>
      <p:cxnSp>
        <p:nvCxnSpPr>
          <p:cNvPr id="13" name="Straight Arrow Connector 12"/>
          <p:cNvCxnSpPr>
            <a:stCxn id="7" idx="0"/>
            <a:endCxn id="5" idx="2"/>
          </p:cNvCxnSpPr>
          <p:nvPr/>
        </p:nvCxnSpPr>
        <p:spPr>
          <a:xfrm rot="5400000" flipH="1" flipV="1">
            <a:off x="6938210" y="1070810"/>
            <a:ext cx="533400" cy="83018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  <a:endCxn id="6" idx="2"/>
          </p:cNvCxnSpPr>
          <p:nvPr/>
        </p:nvCxnSpPr>
        <p:spPr>
          <a:xfrm rot="16200000" flipV="1">
            <a:off x="5509460" y="472240"/>
            <a:ext cx="533400" cy="202732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0"/>
            <a:endCxn id="8" idx="2"/>
          </p:cNvCxnSpPr>
          <p:nvPr/>
        </p:nvCxnSpPr>
        <p:spPr>
          <a:xfrm rot="16200000" flipV="1">
            <a:off x="4869929" y="3331821"/>
            <a:ext cx="1179576" cy="53878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0"/>
            <a:endCxn id="9" idx="2"/>
          </p:cNvCxnSpPr>
          <p:nvPr/>
        </p:nvCxnSpPr>
        <p:spPr>
          <a:xfrm rot="5400000" flipH="1" flipV="1">
            <a:off x="7480359" y="3402135"/>
            <a:ext cx="417576" cy="166507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634672" y="5257800"/>
            <a:ext cx="1775528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U.S v. </a:t>
            </a:r>
            <a:r>
              <a:rPr lang="en-US" sz="1400" b="1" dirty="0" err="1">
                <a:solidFill>
                  <a:schemeClr val="bg2">
                    <a:lumMod val="25000"/>
                  </a:schemeClr>
                </a:solidFill>
              </a:rPr>
              <a:t>Munsingwear</a:t>
            </a:r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 (1950)</a:t>
            </a:r>
          </a:p>
        </p:txBody>
      </p:sp>
      <p:cxnSp>
        <p:nvCxnSpPr>
          <p:cNvPr id="38" name="Straight Arrow Connector 37"/>
          <p:cNvCxnSpPr>
            <a:stCxn id="34" idx="0"/>
            <a:endCxn id="10" idx="2"/>
          </p:cNvCxnSpPr>
          <p:nvPr/>
        </p:nvCxnSpPr>
        <p:spPr>
          <a:xfrm rot="5400000" flipH="1" flipV="1">
            <a:off x="4820971" y="4349665"/>
            <a:ext cx="609600" cy="120667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solid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5562600" y="5257800"/>
            <a:ext cx="1295400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Katz v. U.S (1967)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76200" y="457200"/>
            <a:ext cx="3448040" cy="1752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SCOTUS </a:t>
            </a:r>
          </a:p>
          <a:p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citation network for</a:t>
            </a:r>
          </a:p>
          <a:p>
            <a:r>
              <a:rPr lang="en-US" sz="2800" i="1" dirty="0">
                <a:solidFill>
                  <a:srgbClr val="FF0000"/>
                </a:solidFill>
                <a:latin typeface="Comic Sans MS" pitchFamily="66" charset="0"/>
              </a:rPr>
              <a:t>‘Abortion’  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cases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0" y="2895600"/>
            <a:ext cx="35052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Comic Sans MS" pitchFamily="66" charset="0"/>
              </a:rPr>
              <a:t>1500 cases, and 3300 citations</a:t>
            </a:r>
          </a:p>
          <a:p>
            <a:pPr>
              <a:defRPr/>
            </a:pPr>
            <a:endParaRPr lang="en-US" sz="2400" dirty="0"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latin typeface="Comic Sans MS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019800" y="4648200"/>
            <a:ext cx="4587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0.45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077200" y="3276600"/>
            <a:ext cx="4587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0.68</a:t>
            </a:r>
          </a:p>
        </p:txBody>
      </p:sp>
      <p:cxnSp>
        <p:nvCxnSpPr>
          <p:cNvPr id="58" name="Curved Connector 57"/>
          <p:cNvCxnSpPr>
            <a:stCxn id="9" idx="0"/>
            <a:endCxn id="5" idx="3"/>
          </p:cNvCxnSpPr>
          <p:nvPr/>
        </p:nvCxnSpPr>
        <p:spPr>
          <a:xfrm rot="5400000" flipH="1" flipV="1">
            <a:off x="7277100" y="1485901"/>
            <a:ext cx="1828800" cy="838199"/>
          </a:xfrm>
          <a:prstGeom prst="curvedConnector4">
            <a:avLst>
              <a:gd name="adj1" fmla="val 43750"/>
              <a:gd name="adj2" fmla="val 127273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57"/>
          <p:cNvCxnSpPr>
            <a:stCxn id="43" idx="0"/>
            <a:endCxn id="10" idx="2"/>
          </p:cNvCxnSpPr>
          <p:nvPr/>
        </p:nvCxnSpPr>
        <p:spPr>
          <a:xfrm rot="16200000" flipV="1">
            <a:off x="5664904" y="4712403"/>
            <a:ext cx="609600" cy="481193"/>
          </a:xfrm>
          <a:prstGeom prst="curved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7086600" y="5257800"/>
            <a:ext cx="1905000" cy="4572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Doran v. Salem Inn. (1975)</a:t>
            </a:r>
          </a:p>
        </p:txBody>
      </p:sp>
      <p:cxnSp>
        <p:nvCxnSpPr>
          <p:cNvPr id="75" name="Curved Connector 57"/>
          <p:cNvCxnSpPr>
            <a:stCxn id="74" idx="1"/>
            <a:endCxn id="11" idx="2"/>
          </p:cNvCxnSpPr>
          <p:nvPr/>
        </p:nvCxnSpPr>
        <p:spPr>
          <a:xfrm rot="10800000" flipH="1">
            <a:off x="7086600" y="4114800"/>
            <a:ext cx="519294" cy="1371600"/>
          </a:xfrm>
          <a:prstGeom prst="curvedConnector4">
            <a:avLst>
              <a:gd name="adj1" fmla="val -44021"/>
              <a:gd name="adj2" fmla="val 58333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57"/>
          <p:cNvCxnSpPr>
            <a:stCxn id="10" idx="0"/>
            <a:endCxn id="9" idx="1"/>
          </p:cNvCxnSpPr>
          <p:nvPr/>
        </p:nvCxnSpPr>
        <p:spPr>
          <a:xfrm rot="5400000" flipH="1" flipV="1">
            <a:off x="5569653" y="3207454"/>
            <a:ext cx="1143000" cy="824093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57"/>
          <p:cNvCxnSpPr>
            <a:stCxn id="8" idx="1"/>
            <a:endCxn id="6" idx="2"/>
          </p:cNvCxnSpPr>
          <p:nvPr/>
        </p:nvCxnSpPr>
        <p:spPr>
          <a:xfrm rot="10800000" flipH="1">
            <a:off x="4191000" y="1219200"/>
            <a:ext cx="571500" cy="1543812"/>
          </a:xfrm>
          <a:prstGeom prst="curvedConnector4">
            <a:avLst>
              <a:gd name="adj1" fmla="val -40000"/>
              <a:gd name="adj2" fmla="val 58045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urved Connector 57"/>
          <p:cNvCxnSpPr>
            <a:stCxn id="8" idx="0"/>
            <a:endCxn id="5" idx="1"/>
          </p:cNvCxnSpPr>
          <p:nvPr/>
        </p:nvCxnSpPr>
        <p:spPr>
          <a:xfrm rot="5400000" flipH="1" flipV="1">
            <a:off x="5147863" y="1033063"/>
            <a:ext cx="1524000" cy="1439074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570420" y="2999601"/>
            <a:ext cx="4587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0.37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8001000" y="4142601"/>
            <a:ext cx="4587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0.51</a:t>
            </a:r>
          </a:p>
        </p:txBody>
      </p:sp>
      <p:cxnSp>
        <p:nvCxnSpPr>
          <p:cNvPr id="102" name="Curved Connector 57"/>
          <p:cNvCxnSpPr>
            <a:stCxn id="10" idx="0"/>
            <a:endCxn id="11" idx="1"/>
          </p:cNvCxnSpPr>
          <p:nvPr/>
        </p:nvCxnSpPr>
        <p:spPr>
          <a:xfrm rot="5400000" flipH="1" flipV="1">
            <a:off x="6074097" y="3559498"/>
            <a:ext cx="286512" cy="976493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57"/>
          <p:cNvCxnSpPr>
            <a:stCxn id="10" idx="1"/>
            <a:endCxn id="7" idx="2"/>
          </p:cNvCxnSpPr>
          <p:nvPr/>
        </p:nvCxnSpPr>
        <p:spPr>
          <a:xfrm rot="10800000" flipH="1">
            <a:off x="4828812" y="2173224"/>
            <a:ext cx="1961007" cy="2246376"/>
          </a:xfrm>
          <a:prstGeom prst="curvedConnector4">
            <a:avLst>
              <a:gd name="adj1" fmla="val -11657"/>
              <a:gd name="adj2" fmla="val 55088"/>
            </a:avLst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085020" y="2390001"/>
            <a:ext cx="45878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0.01</a:t>
            </a:r>
          </a:p>
        </p:txBody>
      </p:sp>
    </p:spTree>
    <p:extLst>
      <p:ext uri="{BB962C8B-B14F-4D97-AF65-F5344CB8AC3E}">
        <p14:creationId xmlns:p14="http://schemas.microsoft.com/office/powerpoint/2010/main" val="30478405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67" y="1066800"/>
            <a:ext cx="9144000" cy="547808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(Normalized) path centrality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31083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2" descr="C:\Users\Lupu\Desktop\vertex-cover-h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57052" y="762000"/>
            <a:ext cx="10116437" cy="5257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757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81922" name="Picture 2" descr="C:\Users\Lupu\Dropbox\Shared_Kaeser_Constantine\Materials_for_Hourglass_Presentation\update-sep-13\tau-effect-cour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609600"/>
            <a:ext cx="76200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321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How does nature and technology manage complexity?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0"/>
            <a:ext cx="43434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2. Hierarchy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Modules are placed in layers </a:t>
            </a:r>
            <a:r>
              <a:rPr lang="mr-IN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–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 or in some dependency order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Each layer provides a “function” to next layer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Most general-purpose modules at first layer </a:t>
            </a:r>
          </a:p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Most complex modules at last layer</a:t>
            </a:r>
          </a:p>
          <a:p>
            <a:endParaRPr lang="en-US" sz="2800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  <a:p>
            <a:pPr>
              <a:buNone/>
            </a:pP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7" name="Picture 3" descr="C:\Users\saamer\Desktop\auto parts_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4953000"/>
            <a:ext cx="3048000" cy="1676400"/>
          </a:xfrm>
          <a:prstGeom prst="rect">
            <a:avLst/>
          </a:prstGeom>
          <a:noFill/>
        </p:spPr>
      </p:pic>
      <p:pic>
        <p:nvPicPr>
          <p:cNvPr id="1029" name="Picture 5" descr="C:\Users\saamer\Desktop\Auto-Parts-Steering-Wheel-Hhab-4112-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57800" y="3962400"/>
            <a:ext cx="914400" cy="900113"/>
          </a:xfrm>
          <a:prstGeom prst="rect">
            <a:avLst/>
          </a:prstGeom>
          <a:noFill/>
        </p:spPr>
      </p:pic>
      <p:pic>
        <p:nvPicPr>
          <p:cNvPr id="1030" name="Picture 6" descr="C:\Users\saamer\Desktop\renault-tire.jpg"/>
          <p:cNvPicPr>
            <a:picLocks noChangeAspect="1" noChangeArrowheads="1"/>
          </p:cNvPicPr>
          <p:nvPr/>
        </p:nvPicPr>
        <p:blipFill>
          <a:blip r:embed="rId5" cstate="print"/>
          <a:srcRect l="11511" r="7914"/>
          <a:stretch>
            <a:fillRect/>
          </a:stretch>
        </p:blipFill>
        <p:spPr bwMode="auto">
          <a:xfrm>
            <a:off x="6400800" y="3910012"/>
            <a:ext cx="1066800" cy="966788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print"/>
          <a:srcRect l="19600" r="21200"/>
          <a:stretch>
            <a:fillRect/>
          </a:stretch>
        </p:blipFill>
        <p:spPr bwMode="auto">
          <a:xfrm>
            <a:off x="7696200" y="3810000"/>
            <a:ext cx="10668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2438400"/>
            <a:ext cx="2286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62600" y="1140776"/>
            <a:ext cx="2633662" cy="12976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saamer\Desktop\hierarchy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2286000"/>
            <a:ext cx="2895600" cy="2971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3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0898" name="Picture 2" descr="C:\Users\Lupu\Dropbox\Shared_Kaeser_Constantine\Materials_for_Hourglass_Presentation\update-sep-13\tau-effect-metabolic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533400"/>
            <a:ext cx="7620000" cy="571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79937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upu\Dropbox\Shared_Kaeser_Constantine\Materials_for_Hourglass_Presentation\hourglass.slides.5\random-hscores-openssh-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19200"/>
            <a:ext cx="7315200" cy="54864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52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Randomized networks: </a:t>
            </a:r>
          </a:p>
          <a:p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preserve in-degree and partial ordering of nodes</a:t>
            </a:r>
          </a:p>
        </p:txBody>
      </p:sp>
    </p:spTree>
    <p:extLst>
      <p:ext uri="{BB962C8B-B14F-4D97-AF65-F5344CB8AC3E}">
        <p14:creationId xmlns:p14="http://schemas.microsoft.com/office/powerpoint/2010/main" val="3218862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spect="1"/>
          </p:cNvSpPr>
          <p:nvPr/>
        </p:nvSpPr>
        <p:spPr bwMode="auto">
          <a:xfrm>
            <a:off x="176257" y="228600"/>
            <a:ext cx="4850283" cy="304800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1279525">
              <a:defRPr/>
            </a:pPr>
            <a:r>
              <a:rPr lang="en-US" sz="2800" b="1" i="1" dirty="0"/>
              <a:t>Monkey Metabolic Network</a:t>
            </a:r>
          </a:p>
          <a:p>
            <a:pPr algn="ctr" defTabSz="1279525">
              <a:defRPr/>
            </a:pPr>
            <a:r>
              <a:rPr lang="en-US" sz="2800" dirty="0">
                <a:solidFill>
                  <a:srgbClr val="FF0000"/>
                </a:solidFill>
              </a:rPr>
              <a:t>Core size</a:t>
            </a:r>
            <a:r>
              <a:rPr lang="en-US" sz="2800" dirty="0"/>
              <a:t>: 8, </a:t>
            </a:r>
            <a:r>
              <a:rPr lang="en-US" sz="2800" dirty="0">
                <a:solidFill>
                  <a:srgbClr val="FF0000"/>
                </a:solidFill>
              </a:rPr>
              <a:t>H-Score</a:t>
            </a:r>
            <a:r>
              <a:rPr lang="en-US" sz="2800" dirty="0"/>
              <a:t>: 0.81</a:t>
            </a:r>
          </a:p>
          <a:p>
            <a:pPr algn="ctr" defTabSz="1279525">
              <a:defRPr/>
            </a:pPr>
            <a:r>
              <a:rPr lang="en-US" sz="2800" i="1" dirty="0"/>
              <a:t>Top-3 nodes at waist: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Pyruvate</a:t>
            </a:r>
          </a:p>
          <a:p>
            <a:pPr algn="ctr" defTabSz="1279525">
              <a:defRPr/>
            </a:pPr>
            <a:r>
              <a:rPr lang="en-US" sz="2800" dirty="0" err="1">
                <a:latin typeface="Arial"/>
                <a:cs typeface="Arial"/>
              </a:rPr>
              <a:t>Phosphenol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pyruvate</a:t>
            </a:r>
            <a:endParaRPr lang="en-US" sz="2800" dirty="0">
              <a:latin typeface="Arial"/>
              <a:cs typeface="Arial"/>
            </a:endParaRPr>
          </a:p>
          <a:p>
            <a:pPr algn="ctr" defTabSz="1279525">
              <a:defRPr/>
            </a:pPr>
            <a:r>
              <a:rPr lang="en-US" sz="2800" dirty="0" err="1">
                <a:latin typeface="Arial"/>
                <a:cs typeface="Arial"/>
              </a:rPr>
              <a:t>Oxalocetate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 bwMode="auto">
          <a:xfrm>
            <a:off x="4191000" y="3581400"/>
            <a:ext cx="4756854" cy="298928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1279525">
              <a:defRPr/>
            </a:pPr>
            <a:r>
              <a:rPr lang="en-US" sz="2800" b="1" i="1" dirty="0"/>
              <a:t>Rat Metabolic Network</a:t>
            </a:r>
          </a:p>
          <a:p>
            <a:pPr algn="ctr" defTabSz="1279525">
              <a:defRPr/>
            </a:pPr>
            <a:r>
              <a:rPr lang="en-US" sz="2800" dirty="0">
                <a:solidFill>
                  <a:srgbClr val="FF0000"/>
                </a:solidFill>
              </a:rPr>
              <a:t>Core size</a:t>
            </a:r>
            <a:r>
              <a:rPr lang="en-US" sz="2800" dirty="0"/>
              <a:t>: 7, </a:t>
            </a:r>
            <a:r>
              <a:rPr lang="en-US" sz="2800" dirty="0">
                <a:solidFill>
                  <a:srgbClr val="FF0000"/>
                </a:solidFill>
              </a:rPr>
              <a:t>H-Score</a:t>
            </a:r>
            <a:r>
              <a:rPr lang="en-US" sz="2800" dirty="0"/>
              <a:t>: 0.82</a:t>
            </a:r>
          </a:p>
          <a:p>
            <a:pPr algn="ctr" defTabSz="1279525">
              <a:defRPr/>
            </a:pPr>
            <a:r>
              <a:rPr lang="en-US" sz="2800" i="1" dirty="0"/>
              <a:t>Top-3 nodes at waist:</a:t>
            </a:r>
          </a:p>
          <a:p>
            <a:pPr algn="ctr" defTabSz="1279525">
              <a:defRPr/>
            </a:pPr>
            <a:r>
              <a:rPr lang="en-US" sz="2800" dirty="0" err="1">
                <a:latin typeface="Arial"/>
                <a:cs typeface="Arial"/>
              </a:rPr>
              <a:t>Pyruvate</a:t>
            </a:r>
            <a:endParaRPr lang="en-US" sz="2800" dirty="0">
              <a:latin typeface="Arial"/>
              <a:cs typeface="Arial"/>
            </a:endParaRPr>
          </a:p>
          <a:p>
            <a:pPr algn="ctr" defTabSz="1279525">
              <a:defRPr/>
            </a:pPr>
            <a:r>
              <a:rPr lang="en-US" sz="2800" dirty="0" err="1">
                <a:latin typeface="Arial"/>
                <a:cs typeface="Arial"/>
              </a:rPr>
              <a:t>Phosphenol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pyruvate</a:t>
            </a:r>
            <a:endParaRPr lang="en-US" sz="2800" dirty="0">
              <a:latin typeface="Arial"/>
              <a:cs typeface="Arial"/>
            </a:endParaRPr>
          </a:p>
          <a:p>
            <a:pPr algn="ctr" defTabSz="1279525">
              <a:defRPr/>
            </a:pPr>
            <a:r>
              <a:rPr lang="en-US" sz="2800" dirty="0" err="1">
                <a:latin typeface="Arial"/>
                <a:cs typeface="Arial"/>
              </a:rPr>
              <a:t>Oxalocetate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34340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/>
              <a:t>τ</a:t>
            </a:r>
            <a:r>
              <a:rPr lang="en-US" sz="3600" dirty="0"/>
              <a:t> = 85%</a:t>
            </a:r>
          </a:p>
        </p:txBody>
      </p:sp>
    </p:spTree>
    <p:extLst>
      <p:ext uri="{BB962C8B-B14F-4D97-AF65-F5344CB8AC3E}">
        <p14:creationId xmlns:p14="http://schemas.microsoft.com/office/powerpoint/2010/main" val="24042558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>
            <a:spLocks noChangeAspect="1"/>
          </p:cNvSpPr>
          <p:nvPr/>
        </p:nvSpPr>
        <p:spPr bwMode="auto">
          <a:xfrm>
            <a:off x="176257" y="228600"/>
            <a:ext cx="4850283" cy="30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1279525">
              <a:defRPr/>
            </a:pPr>
            <a:r>
              <a:rPr lang="en-US" sz="2800" b="1" i="1" dirty="0"/>
              <a:t>SCOTUS Pension Cases</a:t>
            </a:r>
          </a:p>
          <a:p>
            <a:pPr algn="ctr" defTabSz="1279525">
              <a:defRPr/>
            </a:pPr>
            <a:r>
              <a:rPr lang="en-US" sz="2800" dirty="0">
                <a:solidFill>
                  <a:srgbClr val="FF0000"/>
                </a:solidFill>
              </a:rPr>
              <a:t>Core size</a:t>
            </a:r>
            <a:r>
              <a:rPr lang="en-US" sz="2800" dirty="0"/>
              <a:t>: 11, </a:t>
            </a:r>
            <a:r>
              <a:rPr lang="en-US" sz="2800" dirty="0">
                <a:solidFill>
                  <a:srgbClr val="FF0000"/>
                </a:solidFill>
              </a:rPr>
              <a:t>H-Score</a:t>
            </a:r>
            <a:r>
              <a:rPr lang="en-US" sz="2800" dirty="0"/>
              <a:t>: 0.89</a:t>
            </a:r>
          </a:p>
          <a:p>
            <a:pPr algn="ctr" defTabSz="1279525">
              <a:defRPr/>
            </a:pPr>
            <a:r>
              <a:rPr lang="en-US" sz="2800" i="1" dirty="0"/>
              <a:t>Top-3 nodes at waist: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Goldberg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Kelly (</a:t>
            </a:r>
            <a:r>
              <a:rPr lang="mr-IN" sz="2800" dirty="0">
                <a:latin typeface="Arial"/>
                <a:cs typeface="Arial"/>
              </a:rPr>
              <a:t>’</a:t>
            </a:r>
            <a:r>
              <a:rPr lang="en-US" sz="2800" dirty="0">
                <a:latin typeface="Arial"/>
                <a:cs typeface="Arial"/>
              </a:rPr>
              <a:t>70)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Allied Steel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Spannaus</a:t>
            </a:r>
            <a:r>
              <a:rPr lang="en-US" sz="2800" dirty="0">
                <a:latin typeface="Arial"/>
                <a:cs typeface="Arial"/>
              </a:rPr>
              <a:t> (‘78)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LA Water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Manhart</a:t>
            </a:r>
            <a:r>
              <a:rPr lang="en-US" sz="2800" dirty="0">
                <a:latin typeface="Arial"/>
                <a:cs typeface="Arial"/>
              </a:rPr>
              <a:t> (‘78)</a:t>
            </a:r>
          </a:p>
        </p:txBody>
      </p:sp>
      <p:sp>
        <p:nvSpPr>
          <p:cNvPr id="5" name="Rounded Rectangle 4"/>
          <p:cNvSpPr>
            <a:spLocks noChangeAspect="1"/>
          </p:cNvSpPr>
          <p:nvPr/>
        </p:nvSpPr>
        <p:spPr bwMode="auto">
          <a:xfrm>
            <a:off x="3962400" y="3581400"/>
            <a:ext cx="4985454" cy="2989288"/>
          </a:xfrm>
          <a:prstGeom prst="roundRect">
            <a:avLst/>
          </a:prstGeom>
          <a:solidFill>
            <a:srgbClr val="DCE6F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defTabSz="1279525">
              <a:defRPr/>
            </a:pPr>
            <a:r>
              <a:rPr lang="en-US" sz="2800" b="1" i="1" dirty="0"/>
              <a:t>SCOTUS Abortion Cases</a:t>
            </a:r>
          </a:p>
          <a:p>
            <a:pPr algn="ctr" defTabSz="1279525">
              <a:defRPr/>
            </a:pPr>
            <a:r>
              <a:rPr lang="en-US" sz="2800" dirty="0">
                <a:solidFill>
                  <a:srgbClr val="FF0000"/>
                </a:solidFill>
              </a:rPr>
              <a:t>Core size</a:t>
            </a:r>
            <a:r>
              <a:rPr lang="en-US" sz="2800" dirty="0"/>
              <a:t>: 4, </a:t>
            </a:r>
            <a:r>
              <a:rPr lang="en-US" sz="2800" dirty="0">
                <a:solidFill>
                  <a:srgbClr val="FF0000"/>
                </a:solidFill>
              </a:rPr>
              <a:t>H-Score</a:t>
            </a:r>
            <a:r>
              <a:rPr lang="en-US" sz="2800" dirty="0"/>
              <a:t>: 0.86</a:t>
            </a:r>
          </a:p>
          <a:p>
            <a:pPr algn="ctr" defTabSz="1279525">
              <a:defRPr/>
            </a:pPr>
            <a:r>
              <a:rPr lang="en-US" sz="2800" i="1" dirty="0"/>
              <a:t>Top-3 nodes at waist: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Roe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Wade (‘73)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Bigelow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Virginia (‘75)</a:t>
            </a:r>
          </a:p>
          <a:p>
            <a:pPr algn="ctr" defTabSz="1279525">
              <a:defRPr/>
            </a:pPr>
            <a:r>
              <a:rPr lang="en-US" sz="2800" dirty="0">
                <a:latin typeface="Arial"/>
                <a:cs typeface="Arial"/>
              </a:rPr>
              <a:t>Planned Parenthood </a:t>
            </a:r>
            <a:r>
              <a:rPr lang="en-US" sz="2800" dirty="0" err="1">
                <a:latin typeface="Arial"/>
                <a:cs typeface="Arial"/>
              </a:rPr>
              <a:t>vs</a:t>
            </a:r>
            <a:r>
              <a:rPr lang="en-US" sz="2800" dirty="0">
                <a:latin typeface="Arial"/>
                <a:cs typeface="Arial"/>
              </a:rPr>
              <a:t> Casey (‘92)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4343400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600" dirty="0"/>
              <a:t>τ</a:t>
            </a:r>
            <a:r>
              <a:rPr lang="en-US" sz="3600" dirty="0"/>
              <a:t> = 95%</a:t>
            </a:r>
          </a:p>
        </p:txBody>
      </p:sp>
    </p:spTree>
    <p:extLst>
      <p:ext uri="{BB962C8B-B14F-4D97-AF65-F5344CB8AC3E}">
        <p14:creationId xmlns:p14="http://schemas.microsoft.com/office/powerpoint/2010/main" val="2197197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34776"/>
              </p:ext>
            </p:extLst>
          </p:nvPr>
        </p:nvGraphicFramePr>
        <p:xfrm>
          <a:off x="228603" y="1600203"/>
          <a:ext cx="8610595" cy="4724399"/>
        </p:xfrm>
        <a:graphic>
          <a:graphicData uri="http://schemas.openxmlformats.org/drawingml/2006/table">
            <a:tbl>
              <a:tblPr/>
              <a:tblGrid>
                <a:gridCol w="34522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478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123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CORE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DEGREE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CLOSE/NESS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BETWEEN/NESS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KATZ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PATH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CENTRAL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Landmark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Case?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(5)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K-CORE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DECOMP 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(28)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Goldberg v. Kelly (1970)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Allied Structural Steel Co. v.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Spannaus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(1978)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City of L.A. Dep't of Water &amp; Power v.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Manhart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(1978)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United States R. Ret. Bd. v. Fritz (1980)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Johnson v. Robison (1974)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Hishon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v. King &amp; Spalding (1984)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Helvering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v. Davis (1937)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United States v.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Kokinda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(1990)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222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Nollan v. California Coastal Com. (1987)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Pension Benefit Guar. Corp. v. LTV Corp. (1990)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74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Plaut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v. Spendthrift Farm (1995)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979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269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133" marR="7133" marT="7133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964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SCOTUS Pension cases</a:t>
            </a:r>
            <a:b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Comparison with “Landmark cases” (Cornell Law)</a:t>
            </a:r>
          </a:p>
        </p:txBody>
      </p:sp>
    </p:spTree>
    <p:extLst>
      <p:ext uri="{BB962C8B-B14F-4D97-AF65-F5344CB8AC3E}">
        <p14:creationId xmlns:p14="http://schemas.microsoft.com/office/powerpoint/2010/main" val="4138728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9938603"/>
              </p:ext>
            </p:extLst>
          </p:nvPr>
        </p:nvGraphicFramePr>
        <p:xfrm>
          <a:off x="457200" y="1371600"/>
          <a:ext cx="8305800" cy="5333998"/>
        </p:xfrm>
        <a:graphic>
          <a:graphicData uri="http://schemas.openxmlformats.org/drawingml/2006/table">
            <a:tbl>
              <a:tblPr/>
              <a:tblGrid>
                <a:gridCol w="3235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38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000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CORE 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DEGREE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CLOSE/NESS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BETWEEN/NESS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KATZ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PATH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CENTRAL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Rank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Landmark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Case?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(15)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K-CORE</a:t>
                      </a:r>
                    </a:p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DECOMP </a:t>
                      </a:r>
                      <a:b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(25)</a:t>
                      </a:r>
                    </a:p>
                  </a:txBody>
                  <a:tcPr marL="7133" marR="7133" marT="713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Planned Parenthood v. Casey (1992)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Roe v. Wade (1973)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Bigelow v. Virginia (1975)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Harris v. McRae (1980)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2D6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Rust v. Sullivan (1991)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Doe v. Bolton (1973)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Planned Parenthood v.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Danforth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(1976)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167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Thornburgh v. American Col of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Obs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&amp;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Gyn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(1986)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Frisby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v. Schultz (1988)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City of Akron v. Akron Ctr. for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Reprod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. Health (1983)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Maher v. Roe (1977)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Beal v. Doe (1977)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Poelker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v. Doe (1977)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456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Webster v. Reproductive Health Services (1989)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691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Hodgson v. Minnesota (1990)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</a:p>
                  </a:txBody>
                  <a:tcPr marL="7269" marR="7269" marT="726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850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7269" marR="7269" marT="726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964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SCOTUS Abortion cases</a:t>
            </a:r>
            <a:b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Comparison with “Landmark cases” (Cornell Law)</a:t>
            </a:r>
          </a:p>
        </p:txBody>
      </p:sp>
    </p:spTree>
    <p:extLst>
      <p:ext uri="{BB962C8B-B14F-4D97-AF65-F5344CB8AC3E}">
        <p14:creationId xmlns:p14="http://schemas.microsoft.com/office/powerpoint/2010/main" val="395175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What if the network has cycles (feedback loops)?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52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The </a:t>
            </a:r>
            <a:r>
              <a:rPr lang="en-GB" dirty="0" err="1">
                <a:solidFill>
                  <a:srgbClr val="FF0000"/>
                </a:solidFill>
                <a:latin typeface="Comic Sans MS"/>
                <a:cs typeface="Comic Sans MS"/>
              </a:rPr>
              <a:t>c.elegans</a:t>
            </a:r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 brain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28000" cy="4521200"/>
          </a:xfrm>
          <a:prstGeom prst="rect">
            <a:avLst/>
          </a:prstGeom>
        </p:spPr>
      </p:pic>
      <p:pic>
        <p:nvPicPr>
          <p:cNvPr id="7" name="Picture 6" descr="c-elegans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1409700"/>
            <a:ext cx="7924799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7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The </a:t>
            </a:r>
            <a:r>
              <a:rPr lang="en-GB" dirty="0" err="1">
                <a:solidFill>
                  <a:srgbClr val="FF0000"/>
                </a:solidFill>
                <a:latin typeface="Comic Sans MS"/>
                <a:cs typeface="Comic Sans MS"/>
              </a:rPr>
              <a:t>c.elegans</a:t>
            </a:r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 brain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128000" cy="452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3862"/>
            <a:ext cx="9144000" cy="6357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2366" y="6172200"/>
            <a:ext cx="4700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en.wikipedia.org</a:t>
            </a:r>
            <a:r>
              <a:rPr lang="en-US" sz="1600" dirty="0"/>
              <a:t>/wiki/</a:t>
            </a:r>
            <a:r>
              <a:rPr lang="en-US" sz="1600" dirty="0" err="1"/>
              <a:t>Caenorhabditis_elegans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19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57200" y="3962400"/>
            <a:ext cx="2286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Initial network</a:t>
            </a:r>
          </a:p>
          <a:p>
            <a:pPr algn="ctr"/>
            <a:r>
              <a:rPr lang="en-US" dirty="0"/>
              <a:t>279 neurons</a:t>
            </a:r>
          </a:p>
          <a:p>
            <a:pPr algn="ctr"/>
            <a:r>
              <a:rPr lang="en-US" dirty="0"/>
              <a:t>88 Sensory neurons</a:t>
            </a:r>
          </a:p>
          <a:p>
            <a:pPr algn="ctr"/>
            <a:r>
              <a:rPr lang="en-US" dirty="0"/>
              <a:t>87 Interneurons</a:t>
            </a:r>
          </a:p>
          <a:p>
            <a:pPr algn="ctr"/>
            <a:r>
              <a:rPr lang="en-US" dirty="0"/>
              <a:t>119 Motor neurons</a:t>
            </a:r>
          </a:p>
          <a:p>
            <a:pPr algn="ctr"/>
            <a:r>
              <a:rPr lang="en-US" dirty="0"/>
              <a:t>2194 Directed edges (chemical synapses)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3960674"/>
            <a:ext cx="2438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~300 feedback edges removed</a:t>
            </a:r>
          </a:p>
          <a:p>
            <a:pPr algn="ctr"/>
            <a:r>
              <a:rPr lang="en-US" sz="2000" dirty="0"/>
              <a:t>(Motor to</a:t>
            </a:r>
          </a:p>
          <a:p>
            <a:pPr algn="ctr"/>
            <a:r>
              <a:rPr lang="en-US" sz="2000" dirty="0"/>
              <a:t> Inter/Sensory</a:t>
            </a:r>
          </a:p>
          <a:p>
            <a:pPr algn="ctr"/>
            <a:r>
              <a:rPr lang="en-US" sz="2000" dirty="0"/>
              <a:t>&amp; Interneurons to Sensory)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53200" y="395347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sz="2000" dirty="0"/>
              <a:t> 9 shortest paths from all Sensory to all Motor neurons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Identify feedforward paths, from sources to targets</a:t>
            </a:r>
          </a:p>
        </p:txBody>
      </p:sp>
      <p:pic>
        <p:nvPicPr>
          <p:cNvPr id="82946" name="Picture 2" descr="C:\Users\Lupu\Dropbox\Shared_Kaeser_Constantine\Materials_for_Hourglass_Presentation\update-sep-13\celegans-net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5156" y="1676400"/>
            <a:ext cx="1354644" cy="2177719"/>
          </a:xfrm>
          <a:prstGeom prst="rect">
            <a:avLst/>
          </a:prstGeom>
          <a:noFill/>
        </p:spPr>
      </p:pic>
      <p:pic>
        <p:nvPicPr>
          <p:cNvPr id="82947" name="Picture 3" descr="C:\Users\Lupu\Dropbox\Shared_Kaeser_Constantine\Materials_for_Hourglass_Presentation\update-sep-13\celegans-net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79356" y="1676400"/>
            <a:ext cx="1354644" cy="2177719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1708785"/>
            <a:ext cx="1354455" cy="217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219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85800"/>
            <a:ext cx="2971800" cy="71596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Software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486400"/>
            <a:ext cx="8229600" cy="1219200"/>
          </a:xfrm>
        </p:spPr>
        <p:txBody>
          <a:bodyPr>
            <a:normAutofit fontScale="32500" lnSpcReduction="20000"/>
          </a:bodyPr>
          <a:lstStyle/>
          <a:p>
            <a:r>
              <a:rPr lang="en-US" sz="2800" dirty="0" err="1">
                <a:latin typeface="Comic Sans MS" pitchFamily="66" charset="0"/>
              </a:rPr>
              <a:t>C.R.Myers</a:t>
            </a:r>
            <a:r>
              <a:rPr lang="en-US" sz="2800" dirty="0">
                <a:latin typeface="Comic Sans MS" pitchFamily="66" charset="0"/>
              </a:rPr>
              <a:t>. Software systems as complex networks: Structure, function, and </a:t>
            </a:r>
            <a:r>
              <a:rPr lang="en-US" sz="2800" dirty="0" err="1">
                <a:latin typeface="Comic Sans MS" pitchFamily="66" charset="0"/>
              </a:rPr>
              <a:t>evolvability</a:t>
            </a:r>
            <a:r>
              <a:rPr lang="en-US" sz="2800" dirty="0">
                <a:latin typeface="Comic Sans MS" pitchFamily="66" charset="0"/>
              </a:rPr>
              <a:t> of software collaboration graphs. </a:t>
            </a:r>
            <a:r>
              <a:rPr lang="en-US" sz="2800" i="1" dirty="0">
                <a:latin typeface="Comic Sans MS" pitchFamily="66" charset="0"/>
              </a:rPr>
              <a:t>Physical Review E, 2003</a:t>
            </a:r>
          </a:p>
          <a:p>
            <a:r>
              <a:rPr lang="en-US" sz="2800" dirty="0" err="1">
                <a:latin typeface="Comic Sans MS" pitchFamily="66" charset="0"/>
              </a:rPr>
              <a:t>J.M.</a:t>
            </a:r>
            <a:r>
              <a:rPr lang="en-US" sz="2800" dirty="0">
                <a:latin typeface="Comic Sans MS" pitchFamily="66" charset="0"/>
              </a:rPr>
              <a:t> </a:t>
            </a:r>
            <a:r>
              <a:rPr lang="en-US" sz="2800" dirty="0" err="1">
                <a:latin typeface="Comic Sans MS" pitchFamily="66" charset="0"/>
              </a:rPr>
              <a:t>Swaminathan</a:t>
            </a:r>
            <a:r>
              <a:rPr lang="en-US" sz="2800" dirty="0">
                <a:latin typeface="Comic Sans MS" pitchFamily="66" charset="0"/>
              </a:rPr>
              <a:t>, S.F. Smith, and N.M. </a:t>
            </a:r>
            <a:r>
              <a:rPr lang="en-US" sz="2800" dirty="0" err="1">
                <a:latin typeface="Comic Sans MS" pitchFamily="66" charset="0"/>
              </a:rPr>
              <a:t>Sadeh</a:t>
            </a:r>
            <a:r>
              <a:rPr lang="en-US" sz="2800" dirty="0">
                <a:latin typeface="Comic Sans MS" pitchFamily="66" charset="0"/>
              </a:rPr>
              <a:t>. Modeling supply chain dynamics: A </a:t>
            </a:r>
            <a:r>
              <a:rPr lang="en-US" sz="2800" dirty="0" err="1">
                <a:latin typeface="Comic Sans MS" pitchFamily="66" charset="0"/>
              </a:rPr>
              <a:t>multiagent</a:t>
            </a:r>
            <a:r>
              <a:rPr lang="en-US" sz="2800" dirty="0">
                <a:latin typeface="Comic Sans MS" pitchFamily="66" charset="0"/>
              </a:rPr>
              <a:t> approach*. </a:t>
            </a:r>
            <a:r>
              <a:rPr lang="en-US" sz="2800" i="1" dirty="0">
                <a:latin typeface="Comic Sans MS" pitchFamily="66" charset="0"/>
              </a:rPr>
              <a:t>Decision Sciences, </a:t>
            </a:r>
            <a:r>
              <a:rPr lang="en-US" sz="2800" dirty="0">
                <a:latin typeface="Comic Sans MS" pitchFamily="66" charset="0"/>
              </a:rPr>
              <a:t>29(3):607–632, 1998.</a:t>
            </a:r>
          </a:p>
          <a:p>
            <a:r>
              <a:rPr lang="en-US" sz="2800" dirty="0">
                <a:latin typeface="Comic Sans MS" pitchFamily="66" charset="0"/>
              </a:rPr>
              <a:t>S. </a:t>
            </a:r>
            <a:r>
              <a:rPr lang="en-US" sz="2800" dirty="0" err="1">
                <a:latin typeface="Comic Sans MS" pitchFamily="66" charset="0"/>
              </a:rPr>
              <a:t>Akhshabi</a:t>
            </a:r>
            <a:r>
              <a:rPr lang="en-US" sz="2800" dirty="0">
                <a:latin typeface="Comic Sans MS" pitchFamily="66" charset="0"/>
              </a:rPr>
              <a:t> and C. </a:t>
            </a:r>
            <a:r>
              <a:rPr lang="en-US" sz="2800" dirty="0" err="1">
                <a:latin typeface="Comic Sans MS" pitchFamily="66" charset="0"/>
              </a:rPr>
              <a:t>Dovrolis</a:t>
            </a:r>
            <a:r>
              <a:rPr lang="en-US" sz="2800" dirty="0">
                <a:latin typeface="Comic Sans MS" pitchFamily="66" charset="0"/>
              </a:rPr>
              <a:t>. The Evolution of Layered Protocol Stacks Leads to an Hourglass-Shaped Architecture. </a:t>
            </a:r>
            <a:r>
              <a:rPr lang="en-US" sz="2800" i="1" dirty="0">
                <a:latin typeface="Comic Sans MS" pitchFamily="66" charset="0"/>
              </a:rPr>
              <a:t>ACM </a:t>
            </a:r>
            <a:r>
              <a:rPr lang="en-US" sz="2800" i="1" dirty="0" err="1">
                <a:latin typeface="Comic Sans MS" pitchFamily="66" charset="0"/>
              </a:rPr>
              <a:t>SIGCOMM</a:t>
            </a:r>
            <a:r>
              <a:rPr lang="en-US" sz="2800" i="1" dirty="0">
                <a:latin typeface="Comic Sans MS" pitchFamily="66" charset="0"/>
              </a:rPr>
              <a:t>, 2011.</a:t>
            </a:r>
          </a:p>
          <a:p>
            <a:r>
              <a:rPr lang="en-US" sz="2800" dirty="0">
                <a:latin typeface="Comic Sans MS" pitchFamily="66" charset="0"/>
              </a:rPr>
              <a:t>Hierarchical Organization of Modularity in Metabolic Networks, E. </a:t>
            </a:r>
            <a:r>
              <a:rPr lang="en-US" sz="2800" dirty="0" err="1">
                <a:latin typeface="Comic Sans MS" pitchFamily="66" charset="0"/>
              </a:rPr>
              <a:t>Ravasz</a:t>
            </a:r>
            <a:r>
              <a:rPr lang="en-US" sz="2800" i="1" dirty="0">
                <a:latin typeface="Comic Sans MS" pitchFamily="66" charset="0"/>
              </a:rPr>
              <a:t>, et al., Science 297, 1551 (2002);</a:t>
            </a:r>
          </a:p>
          <a:p>
            <a:r>
              <a:rPr lang="en-US" sz="2800" dirty="0">
                <a:latin typeface="Comic Sans MS" pitchFamily="66" charset="0"/>
              </a:rPr>
              <a:t>D. </a:t>
            </a:r>
            <a:r>
              <a:rPr lang="en-US" sz="2800" dirty="0" err="1">
                <a:latin typeface="Comic Sans MS" pitchFamily="66" charset="0"/>
              </a:rPr>
              <a:t>Meunier</a:t>
            </a:r>
            <a:r>
              <a:rPr lang="en-US" sz="2800" dirty="0">
                <a:latin typeface="Comic Sans MS" pitchFamily="66" charset="0"/>
              </a:rPr>
              <a:t> et. al. . Hierarchical modularity in human brain functional networks. </a:t>
            </a:r>
            <a:r>
              <a:rPr lang="en-US" sz="2800" i="1" dirty="0">
                <a:latin typeface="Comic Sans MS" pitchFamily="66" charset="0"/>
              </a:rPr>
              <a:t>Frontiers in </a:t>
            </a:r>
            <a:r>
              <a:rPr lang="en-US" sz="2800" i="1" dirty="0" err="1">
                <a:latin typeface="Comic Sans MS" pitchFamily="66" charset="0"/>
              </a:rPr>
              <a:t>neuroinformatics</a:t>
            </a:r>
            <a:r>
              <a:rPr lang="en-US" sz="2800" i="1" dirty="0">
                <a:latin typeface="Comic Sans MS" pitchFamily="66" charset="0"/>
              </a:rPr>
              <a:t>, 3, 2009.</a:t>
            </a:r>
          </a:p>
          <a:p>
            <a:pPr lvl="0"/>
            <a:r>
              <a:rPr lang="en-US" sz="2800" dirty="0">
                <a:latin typeface="Comic Sans MS" pitchFamily="66" charset="0"/>
              </a:rPr>
              <a:t>B. </a:t>
            </a:r>
            <a:r>
              <a:rPr lang="en-US" sz="2800" dirty="0" err="1">
                <a:latin typeface="Comic Sans MS" pitchFamily="66" charset="0"/>
              </a:rPr>
              <a:t>Beutler</a:t>
            </a:r>
            <a:r>
              <a:rPr lang="en-US" sz="2800" dirty="0">
                <a:latin typeface="Comic Sans MS" pitchFamily="66" charset="0"/>
              </a:rPr>
              <a:t>. Inferences, Questions and Possibilities in Toll-like Receptor </a:t>
            </a:r>
            <a:r>
              <a:rPr lang="en-US" sz="2800" dirty="0" err="1">
                <a:latin typeface="Comic Sans MS" pitchFamily="66" charset="0"/>
              </a:rPr>
              <a:t>Signalling</a:t>
            </a:r>
            <a:r>
              <a:rPr lang="en-US" sz="2800" dirty="0">
                <a:latin typeface="Comic Sans MS" pitchFamily="66" charset="0"/>
              </a:rPr>
              <a:t>. </a:t>
            </a:r>
            <a:r>
              <a:rPr lang="en-US" sz="2800" i="1" dirty="0">
                <a:latin typeface="Comic Sans MS" pitchFamily="66" charset="0"/>
              </a:rPr>
              <a:t>Nature,, 2004.</a:t>
            </a:r>
            <a:endParaRPr lang="en-US" sz="3700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dirty="0">
              <a:latin typeface="Comic Sans MS" pitchFamily="66" charset="0"/>
            </a:endParaRPr>
          </a:p>
          <a:p>
            <a:endParaRPr lang="en-US" i="1" dirty="0"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2286000" cy="1981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447800"/>
            <a:ext cx="228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971800" y="685800"/>
            <a:ext cx="297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Supply chain networks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1" y="1447800"/>
            <a:ext cx="2209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5943600" y="685800"/>
            <a:ext cx="32004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Internet protocol stack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3733800"/>
            <a:ext cx="2819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04800" y="3200400"/>
            <a:ext cx="297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Metabolic networks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2800" y="3810000"/>
            <a:ext cx="2743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429000" y="3657600"/>
            <a:ext cx="381000" cy="381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352800" y="3200400"/>
            <a:ext cx="297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Brain networks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4600" y="3810000"/>
            <a:ext cx="2362200" cy="163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172200" y="3200400"/>
            <a:ext cx="2971800" cy="715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0000"/>
                </a:solidFill>
                <a:latin typeface="Comic Sans MS" pitchFamily="66" charset="0"/>
                <a:ea typeface="+mj-ea"/>
                <a:cs typeface="+mj-cs"/>
              </a:rPr>
              <a:t>Innate immune system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+mj-cs"/>
              </a:rPr>
              <a:t>Hierarchical modularity is everywhere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mic Sans MS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88700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609600" y="1905000"/>
            <a:ext cx="2209800" cy="3581400"/>
          </a:xfrm>
          <a:prstGeom prst="roundRect">
            <a:avLst/>
          </a:prstGeom>
          <a:solidFill>
            <a:srgbClr val="FFFF00">
              <a:alpha val="35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43000" y="4723606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1981200" y="4723606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1600200" y="4190206"/>
            <a:ext cx="228600" cy="228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8" name="Oval 7"/>
          <p:cNvSpPr/>
          <p:nvPr/>
        </p:nvSpPr>
        <p:spPr>
          <a:xfrm>
            <a:off x="1143000" y="3199606"/>
            <a:ext cx="228600" cy="228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" name="Oval 8"/>
          <p:cNvSpPr/>
          <p:nvPr/>
        </p:nvSpPr>
        <p:spPr>
          <a:xfrm>
            <a:off x="1981200" y="3199606"/>
            <a:ext cx="228600" cy="228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0" name="Oval 9"/>
          <p:cNvSpPr/>
          <p:nvPr/>
        </p:nvSpPr>
        <p:spPr>
          <a:xfrm>
            <a:off x="1600200" y="3580606"/>
            <a:ext cx="228600" cy="2286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1" name="Oval 10"/>
          <p:cNvSpPr/>
          <p:nvPr/>
        </p:nvSpPr>
        <p:spPr>
          <a:xfrm>
            <a:off x="1143000" y="2056606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981200" y="2056606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13" name="Oval 12"/>
          <p:cNvSpPr/>
          <p:nvPr/>
        </p:nvSpPr>
        <p:spPr>
          <a:xfrm>
            <a:off x="1600200" y="2513806"/>
            <a:ext cx="228600" cy="228600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14" name="Curved Connector 13"/>
          <p:cNvCxnSpPr>
            <a:stCxn id="5" idx="0"/>
            <a:endCxn id="7" idx="2"/>
          </p:cNvCxnSpPr>
          <p:nvPr/>
        </p:nvCxnSpPr>
        <p:spPr>
          <a:xfrm rot="5400000" flipH="1" flipV="1">
            <a:off x="1219200" y="4342606"/>
            <a:ext cx="419100" cy="342900"/>
          </a:xfrm>
          <a:prstGeom prst="curved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4"/>
            <a:endCxn id="6" idx="4"/>
          </p:cNvCxnSpPr>
          <p:nvPr/>
        </p:nvCxnSpPr>
        <p:spPr>
          <a:xfrm rot="16200000" flipH="1">
            <a:off x="1676400" y="4533106"/>
            <a:ext cx="1588" cy="838200"/>
          </a:xfrm>
          <a:prstGeom prst="curvedConnector3">
            <a:avLst>
              <a:gd name="adj1" fmla="val 14395466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7"/>
          <p:cNvCxnSpPr>
            <a:stCxn id="6" idx="7"/>
            <a:endCxn id="7" idx="6"/>
          </p:cNvCxnSpPr>
          <p:nvPr/>
        </p:nvCxnSpPr>
        <p:spPr>
          <a:xfrm rot="16200000" flipV="1">
            <a:off x="1776272" y="4357034"/>
            <a:ext cx="452578" cy="347522"/>
          </a:xfrm>
          <a:prstGeom prst="curved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7"/>
          <p:cNvCxnSpPr>
            <a:stCxn id="7" idx="0"/>
            <a:endCxn id="10" idx="4"/>
          </p:cNvCxnSpPr>
          <p:nvPr/>
        </p:nvCxnSpPr>
        <p:spPr>
          <a:xfrm rot="5400000" flipH="1" flipV="1">
            <a:off x="1524000" y="3999706"/>
            <a:ext cx="381000" cy="1588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0" idx="6"/>
            <a:endCxn id="9" idx="6"/>
          </p:cNvCxnSpPr>
          <p:nvPr/>
        </p:nvCxnSpPr>
        <p:spPr>
          <a:xfrm flipV="1">
            <a:off x="1828800" y="3313906"/>
            <a:ext cx="381000" cy="381000"/>
          </a:xfrm>
          <a:prstGeom prst="curvedConnector3">
            <a:avLst>
              <a:gd name="adj1" fmla="val 16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7"/>
          <p:cNvCxnSpPr>
            <a:stCxn id="8" idx="2"/>
            <a:endCxn id="10" idx="2"/>
          </p:cNvCxnSpPr>
          <p:nvPr/>
        </p:nvCxnSpPr>
        <p:spPr>
          <a:xfrm rot="10800000" flipH="1" flipV="1">
            <a:off x="1143000" y="3313906"/>
            <a:ext cx="457200" cy="381000"/>
          </a:xfrm>
          <a:prstGeom prst="curvedConnector3">
            <a:avLst>
              <a:gd name="adj1" fmla="val -5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7"/>
          <p:cNvCxnSpPr>
            <a:stCxn id="9" idx="2"/>
            <a:endCxn id="8" idx="6"/>
          </p:cNvCxnSpPr>
          <p:nvPr/>
        </p:nvCxnSpPr>
        <p:spPr>
          <a:xfrm rot="10800000">
            <a:off x="1371600" y="3313906"/>
            <a:ext cx="609600" cy="1588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17"/>
          <p:cNvCxnSpPr>
            <a:stCxn id="9" idx="0"/>
            <a:endCxn id="13" idx="5"/>
          </p:cNvCxnSpPr>
          <p:nvPr/>
        </p:nvCxnSpPr>
        <p:spPr>
          <a:xfrm rot="16200000" flipV="1">
            <a:off x="1700072" y="2804178"/>
            <a:ext cx="490678" cy="300178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17"/>
          <p:cNvCxnSpPr>
            <a:stCxn id="8" idx="0"/>
            <a:endCxn id="13" idx="3"/>
          </p:cNvCxnSpPr>
          <p:nvPr/>
        </p:nvCxnSpPr>
        <p:spPr>
          <a:xfrm rot="5400000" flipH="1" flipV="1">
            <a:off x="1200150" y="2766078"/>
            <a:ext cx="490678" cy="376378"/>
          </a:xfrm>
          <a:prstGeom prst="curvedConnector3">
            <a:avLst>
              <a:gd name="adj1" fmla="val 500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17"/>
          <p:cNvCxnSpPr>
            <a:stCxn id="13" idx="6"/>
            <a:endCxn id="12" idx="5"/>
          </p:cNvCxnSpPr>
          <p:nvPr/>
        </p:nvCxnSpPr>
        <p:spPr>
          <a:xfrm flipV="1">
            <a:off x="1828800" y="2251728"/>
            <a:ext cx="347522" cy="376378"/>
          </a:xfrm>
          <a:prstGeom prst="curved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17"/>
          <p:cNvCxnSpPr>
            <a:stCxn id="13" idx="2"/>
            <a:endCxn id="11" idx="3"/>
          </p:cNvCxnSpPr>
          <p:nvPr/>
        </p:nvCxnSpPr>
        <p:spPr>
          <a:xfrm rot="10800000">
            <a:off x="1176478" y="2251728"/>
            <a:ext cx="423722" cy="376378"/>
          </a:xfrm>
          <a:prstGeom prst="curvedConnector2">
            <a:avLst/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17"/>
          <p:cNvCxnSpPr>
            <a:stCxn id="6" idx="6"/>
            <a:endCxn id="9" idx="5"/>
          </p:cNvCxnSpPr>
          <p:nvPr/>
        </p:nvCxnSpPr>
        <p:spPr>
          <a:xfrm flipH="1" flipV="1">
            <a:off x="2176322" y="3394728"/>
            <a:ext cx="33478" cy="1443178"/>
          </a:xfrm>
          <a:prstGeom prst="curvedConnector4">
            <a:avLst>
              <a:gd name="adj1" fmla="val -682836"/>
              <a:gd name="adj2" fmla="val 52800"/>
            </a:avLst>
          </a:prstGeom>
          <a:ln w="15875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17"/>
          <p:cNvCxnSpPr>
            <a:stCxn id="12" idx="6"/>
            <a:endCxn id="9" idx="7"/>
          </p:cNvCxnSpPr>
          <p:nvPr/>
        </p:nvCxnSpPr>
        <p:spPr>
          <a:xfrm flipH="1">
            <a:off x="2176322" y="2170906"/>
            <a:ext cx="33478" cy="1062178"/>
          </a:xfrm>
          <a:prstGeom prst="curvedConnector4">
            <a:avLst>
              <a:gd name="adj1" fmla="val -682836"/>
              <a:gd name="adj2" fmla="val 53805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17"/>
          <p:cNvCxnSpPr>
            <a:stCxn id="8" idx="3"/>
            <a:endCxn id="7" idx="1"/>
          </p:cNvCxnSpPr>
          <p:nvPr/>
        </p:nvCxnSpPr>
        <p:spPr>
          <a:xfrm rot="16200000" flipH="1">
            <a:off x="990600" y="3580606"/>
            <a:ext cx="828956" cy="457200"/>
          </a:xfrm>
          <a:prstGeom prst="curvedConnector3">
            <a:avLst>
              <a:gd name="adj1" fmla="val 50000"/>
            </a:avLst>
          </a:prstGeom>
          <a:ln w="15875">
            <a:solidFill>
              <a:schemeClr val="accent4">
                <a:lumMod val="75000"/>
              </a:schemeClr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17"/>
          <p:cNvCxnSpPr>
            <a:stCxn id="11" idx="2"/>
            <a:endCxn id="5" idx="2"/>
          </p:cNvCxnSpPr>
          <p:nvPr/>
        </p:nvCxnSpPr>
        <p:spPr>
          <a:xfrm rot="10800000" flipV="1">
            <a:off x="1143000" y="2170906"/>
            <a:ext cx="1588" cy="2667000"/>
          </a:xfrm>
          <a:prstGeom prst="curvedConnector3">
            <a:avLst>
              <a:gd name="adj1" fmla="val 23120032"/>
            </a:avLst>
          </a:prstGeom>
          <a:ln w="15875">
            <a:solidFill>
              <a:srgbClr val="7030A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781425" y="2286000"/>
            <a:ext cx="4143375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00475" y="3505200"/>
            <a:ext cx="328612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810000" y="4438650"/>
            <a:ext cx="46672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Title 1"/>
          <p:cNvSpPr txBox="1"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Routing strategy for path selection?</a:t>
            </a:r>
          </a:p>
        </p:txBody>
      </p:sp>
    </p:spTree>
    <p:extLst>
      <p:ext uri="{BB962C8B-B14F-4D97-AF65-F5344CB8AC3E}">
        <p14:creationId xmlns:p14="http://schemas.microsoft.com/office/powerpoint/2010/main" val="31984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Evidence of hourglass effect</a:t>
            </a:r>
          </a:p>
        </p:txBody>
      </p:sp>
      <p:pic>
        <p:nvPicPr>
          <p:cNvPr id="1027" name="Picture 3" descr="C:\Users\Lupu\Dropbox\Analysis-Codes\gNuPlot\coverage_threshold_celegan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371600"/>
            <a:ext cx="6096000" cy="4572000"/>
          </a:xfrm>
          <a:prstGeom prst="rect">
            <a:avLst/>
          </a:prstGeom>
          <a:noFill/>
        </p:spPr>
      </p:pic>
      <p:pic>
        <p:nvPicPr>
          <p:cNvPr id="1026" name="Picture 2" descr="C:\Users\Lupu\Dropbox\Analysis-Codes\gNuPlot\tau_effect_celegans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1371600"/>
            <a:ext cx="6096000" cy="457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664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 descr="C:\Users\Lupu\Pictures\birth.celegans.n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433740"/>
            <a:ext cx="5658640" cy="5195660"/>
          </a:xfrm>
          <a:prstGeom prst="rect">
            <a:avLst/>
          </a:prstGeom>
          <a:noFill/>
        </p:spPr>
      </p:pic>
      <p:sp>
        <p:nvSpPr>
          <p:cNvPr id="15" name="TextBox 14">
            <a:hlinkClick r:id="rId3"/>
          </p:cNvPr>
          <p:cNvSpPr txBox="1"/>
          <p:nvPr/>
        </p:nvSpPr>
        <p:spPr>
          <a:xfrm>
            <a:off x="8382000" y="519340"/>
            <a:ext cx="461665" cy="58674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=M2ApXHhYbaw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540285-1D11-554D-90B3-F104D73F84DE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Core neurons are created early in development</a:t>
            </a:r>
          </a:p>
        </p:txBody>
      </p:sp>
    </p:spTree>
    <p:extLst>
      <p:ext uri="{BB962C8B-B14F-4D97-AF65-F5344CB8AC3E}">
        <p14:creationId xmlns:p14="http://schemas.microsoft.com/office/powerpoint/2010/main" val="660136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609" y="35859"/>
            <a:ext cx="8229600" cy="1143000"/>
          </a:xfrm>
        </p:spPr>
        <p:txBody>
          <a:bodyPr/>
          <a:lstStyle/>
          <a:p>
            <a:r>
              <a:rPr lang="en-US" i="1" dirty="0" err="1">
                <a:solidFill>
                  <a:srgbClr val="FF0000"/>
                </a:solidFill>
                <a:latin typeface="Comic Sans MS" panose="030F0902030302020204" pitchFamily="66" charset="0"/>
              </a:rPr>
              <a:t>c.elegans</a:t>
            </a:r>
            <a:r>
              <a:rPr lang="en-US" i="1" dirty="0">
                <a:solidFill>
                  <a:srgbClr val="FF0000"/>
                </a:solidFill>
                <a:latin typeface="Comic Sans MS" panose="030F0902030302020204" pitchFamily="66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omic Sans MS" panose="030F0902030302020204" pitchFamily="66" charset="0"/>
              </a:rPr>
              <a:t>core neurons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809764"/>
              </p:ext>
            </p:extLst>
          </p:nvPr>
        </p:nvGraphicFramePr>
        <p:xfrm>
          <a:off x="304799" y="1592125"/>
          <a:ext cx="8483407" cy="4656278"/>
        </p:xfrm>
        <a:graphic>
          <a:graphicData uri="http://schemas.openxmlformats.org/drawingml/2006/table">
            <a:tbl>
              <a:tblPr/>
              <a:tblGrid>
                <a:gridCol w="7726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6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26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26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Neuron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Rich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Club?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Path</a:t>
                      </a: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Central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Cumul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Coverage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Funcional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Description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B9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0.37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0.41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Driver cell for backward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AVAL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0.34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0.27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Driver cell for backward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AVBL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0.18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0.10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Driver cell for forward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PVCL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0.20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0.07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Command interneuron for forward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PVCR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0.18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0.04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Command interneuron for forward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AVER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0.12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Driver cell for backward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AVBR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Driver cell for backward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AVEL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0.13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0.03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Driver cell for backward locomotion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AVDR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0.11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Modulator for backward locomotion due to head touch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2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DVA</a:t>
                      </a:r>
                    </a:p>
                  </a:txBody>
                  <a:tcPr marL="8676" marR="8676" marT="8676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0.09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0.02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Mechano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-sensory integration</a:t>
                      </a:r>
                    </a:p>
                  </a:txBody>
                  <a:tcPr marL="8676" marR="8676" marT="867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38400" y="994192"/>
            <a:ext cx="4764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 core neurons for SP</a:t>
            </a:r>
            <a:r>
              <a:rPr lang="en-US" baseline="30000" dirty="0"/>
              <a:t>+2</a:t>
            </a:r>
            <a:r>
              <a:rPr lang="en-US" dirty="0"/>
              <a:t> path set, H-score: 0.85</a:t>
            </a:r>
          </a:p>
        </p:txBody>
      </p:sp>
    </p:spTree>
    <p:extLst>
      <p:ext uri="{BB962C8B-B14F-4D97-AF65-F5344CB8AC3E}">
        <p14:creationId xmlns:p14="http://schemas.microsoft.com/office/powerpoint/2010/main" val="2315383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What causes the hourglass effect in designed networks?</a:t>
            </a:r>
          </a:p>
          <a:p>
            <a:pPr algn="ctr">
              <a:buNone/>
            </a:pPr>
            <a:endParaRPr lang="en-US" sz="4400" i="1" dirty="0">
              <a:solidFill>
                <a:srgbClr val="0000FF"/>
              </a:solidFill>
              <a:latin typeface="Chalkduster"/>
              <a:cs typeface="Chalkduster"/>
            </a:endParaRPr>
          </a:p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The Reuse-Preference (RP) model</a:t>
            </a:r>
            <a:endParaRPr lang="en-US" sz="3600" i="1" dirty="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68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2667000" y="1524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67400" y="1524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57600" y="1524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743200" y="6019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867400" y="6019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33800" y="6019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341812" y="51054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4341812" y="4267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341812" y="33528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341812" y="24384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876800" y="6019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76800" y="1524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Curved Connector 32"/>
          <p:cNvCxnSpPr>
            <a:stCxn id="55" idx="6"/>
            <a:endCxn id="47" idx="4"/>
          </p:cNvCxnSpPr>
          <p:nvPr/>
        </p:nvCxnSpPr>
        <p:spPr>
          <a:xfrm flipV="1">
            <a:off x="4722812" y="1905000"/>
            <a:ext cx="1335088" cy="16383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2"/>
          <p:cNvCxnSpPr>
            <a:stCxn id="55" idx="0"/>
            <a:endCxn id="56" idx="4"/>
          </p:cNvCxnSpPr>
          <p:nvPr/>
        </p:nvCxnSpPr>
        <p:spPr>
          <a:xfrm rot="5400000" flipH="1" flipV="1">
            <a:off x="4265612" y="3086100"/>
            <a:ext cx="533400" cy="15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32"/>
          <p:cNvCxnSpPr>
            <a:stCxn id="52" idx="0"/>
            <a:endCxn id="53" idx="4"/>
          </p:cNvCxnSpPr>
          <p:nvPr/>
        </p:nvCxnSpPr>
        <p:spPr>
          <a:xfrm rot="5400000" flipH="1" flipV="1">
            <a:off x="3961606" y="5449094"/>
            <a:ext cx="533400" cy="6080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urved Connector 32"/>
          <p:cNvCxnSpPr>
            <a:stCxn id="50" idx="0"/>
            <a:endCxn id="55" idx="2"/>
          </p:cNvCxnSpPr>
          <p:nvPr/>
        </p:nvCxnSpPr>
        <p:spPr>
          <a:xfrm rot="5400000" flipH="1" flipV="1">
            <a:off x="2399506" y="4077494"/>
            <a:ext cx="2476500" cy="140811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32"/>
          <p:cNvCxnSpPr>
            <a:stCxn id="53" idx="6"/>
            <a:endCxn id="47" idx="4"/>
          </p:cNvCxnSpPr>
          <p:nvPr/>
        </p:nvCxnSpPr>
        <p:spPr>
          <a:xfrm flipV="1">
            <a:off x="4722812" y="1905000"/>
            <a:ext cx="1335088" cy="33909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32"/>
          <p:cNvCxnSpPr>
            <a:stCxn id="50" idx="0"/>
            <a:endCxn id="54" idx="2"/>
          </p:cNvCxnSpPr>
          <p:nvPr/>
        </p:nvCxnSpPr>
        <p:spPr>
          <a:xfrm rot="5400000" flipH="1" flipV="1">
            <a:off x="2856706" y="4534694"/>
            <a:ext cx="1562100" cy="140811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32"/>
          <p:cNvCxnSpPr>
            <a:stCxn id="53" idx="6"/>
            <a:endCxn id="56" idx="6"/>
          </p:cNvCxnSpPr>
          <p:nvPr/>
        </p:nvCxnSpPr>
        <p:spPr>
          <a:xfrm flipV="1">
            <a:off x="4722812" y="2628900"/>
            <a:ext cx="1588" cy="2667000"/>
          </a:xfrm>
          <a:prstGeom prst="curvedConnector3">
            <a:avLst>
              <a:gd name="adj1" fmla="val 1439546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32"/>
          <p:cNvCxnSpPr>
            <a:stCxn id="53" idx="6"/>
            <a:endCxn id="55" idx="6"/>
          </p:cNvCxnSpPr>
          <p:nvPr/>
        </p:nvCxnSpPr>
        <p:spPr>
          <a:xfrm flipV="1">
            <a:off x="4722812" y="3543300"/>
            <a:ext cx="1588" cy="1752600"/>
          </a:xfrm>
          <a:prstGeom prst="curvedConnector3">
            <a:avLst>
              <a:gd name="adj1" fmla="val 1439546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32"/>
          <p:cNvCxnSpPr>
            <a:stCxn id="53" idx="0"/>
            <a:endCxn id="54" idx="4"/>
          </p:cNvCxnSpPr>
          <p:nvPr/>
        </p:nvCxnSpPr>
        <p:spPr>
          <a:xfrm rot="5400000" flipH="1" flipV="1">
            <a:off x="4303712" y="4876800"/>
            <a:ext cx="457200" cy="15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32"/>
          <p:cNvCxnSpPr>
            <a:stCxn id="56" idx="0"/>
            <a:endCxn id="32" idx="4"/>
          </p:cNvCxnSpPr>
          <p:nvPr/>
        </p:nvCxnSpPr>
        <p:spPr>
          <a:xfrm rot="5400000" flipH="1" flipV="1">
            <a:off x="4533106" y="1904206"/>
            <a:ext cx="533400" cy="5349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32"/>
          <p:cNvCxnSpPr>
            <a:stCxn id="56" idx="6"/>
            <a:endCxn id="47" idx="4"/>
          </p:cNvCxnSpPr>
          <p:nvPr/>
        </p:nvCxnSpPr>
        <p:spPr>
          <a:xfrm flipV="1">
            <a:off x="4722812" y="1905000"/>
            <a:ext cx="1335088" cy="7239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32"/>
          <p:cNvCxnSpPr>
            <a:stCxn id="56" idx="0"/>
            <a:endCxn id="48" idx="4"/>
          </p:cNvCxnSpPr>
          <p:nvPr/>
        </p:nvCxnSpPr>
        <p:spPr>
          <a:xfrm rot="16200000" flipV="1">
            <a:off x="3923506" y="1829594"/>
            <a:ext cx="533400" cy="6842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32"/>
          <p:cNvCxnSpPr>
            <a:stCxn id="56" idx="2"/>
            <a:endCxn id="46" idx="4"/>
          </p:cNvCxnSpPr>
          <p:nvPr/>
        </p:nvCxnSpPr>
        <p:spPr>
          <a:xfrm rot="10800000">
            <a:off x="2857500" y="1905000"/>
            <a:ext cx="1484312" cy="7239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urved Connector 32"/>
          <p:cNvCxnSpPr>
            <a:stCxn id="54" idx="6"/>
            <a:endCxn id="32" idx="6"/>
          </p:cNvCxnSpPr>
          <p:nvPr/>
        </p:nvCxnSpPr>
        <p:spPr>
          <a:xfrm flipV="1">
            <a:off x="4722812" y="1714500"/>
            <a:ext cx="534988" cy="2743200"/>
          </a:xfrm>
          <a:prstGeom prst="curvedConnector3">
            <a:avLst>
              <a:gd name="adj1" fmla="val 14273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urved Connector 32"/>
          <p:cNvCxnSpPr>
            <a:stCxn id="52" idx="6"/>
            <a:endCxn id="47" idx="4"/>
          </p:cNvCxnSpPr>
          <p:nvPr/>
        </p:nvCxnSpPr>
        <p:spPr>
          <a:xfrm flipV="1">
            <a:off x="4114800" y="1905000"/>
            <a:ext cx="1943100" cy="43053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32"/>
          <p:cNvCxnSpPr>
            <a:stCxn id="51" idx="0"/>
            <a:endCxn id="54" idx="5"/>
          </p:cNvCxnSpPr>
          <p:nvPr/>
        </p:nvCxnSpPr>
        <p:spPr>
          <a:xfrm rot="16200000" flipV="1">
            <a:off x="4648760" y="4610660"/>
            <a:ext cx="1427396" cy="1390884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32"/>
          <p:cNvCxnSpPr>
            <a:stCxn id="52" idx="0"/>
            <a:endCxn id="54" idx="2"/>
          </p:cNvCxnSpPr>
          <p:nvPr/>
        </p:nvCxnSpPr>
        <p:spPr>
          <a:xfrm rot="5400000" flipH="1" flipV="1">
            <a:off x="3352006" y="5029994"/>
            <a:ext cx="1562100" cy="41751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32"/>
          <p:cNvCxnSpPr>
            <a:stCxn id="54" idx="0"/>
            <a:endCxn id="55" idx="4"/>
          </p:cNvCxnSpPr>
          <p:nvPr/>
        </p:nvCxnSpPr>
        <p:spPr>
          <a:xfrm rot="5400000" flipH="1" flipV="1">
            <a:off x="4265612" y="4000500"/>
            <a:ext cx="533400" cy="15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32"/>
          <p:cNvCxnSpPr>
            <a:stCxn id="31" idx="0"/>
            <a:endCxn id="53" idx="4"/>
          </p:cNvCxnSpPr>
          <p:nvPr/>
        </p:nvCxnSpPr>
        <p:spPr>
          <a:xfrm rot="16200000" flipV="1">
            <a:off x="4533106" y="5485606"/>
            <a:ext cx="533400" cy="5349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4114800" y="49530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114800" y="31242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1524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“Reuse-Preference” model</a:t>
            </a:r>
          </a:p>
        </p:txBody>
      </p:sp>
    </p:spTree>
    <p:extLst>
      <p:ext uri="{BB962C8B-B14F-4D97-AF65-F5344CB8AC3E}">
        <p14:creationId xmlns:p14="http://schemas.microsoft.com/office/powerpoint/2010/main" val="15777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5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0"/>
                            </p:stCondLst>
                            <p:childTnLst>
                              <p:par>
                                <p:cTn id="10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62200" y="1600200"/>
            <a:ext cx="3657600" cy="4876800"/>
            <a:chOff x="762000" y="1447800"/>
            <a:chExt cx="3657600" cy="4876800"/>
          </a:xfrm>
        </p:grpSpPr>
        <p:sp>
          <p:nvSpPr>
            <p:cNvPr id="4" name="Oval 3"/>
            <p:cNvSpPr/>
            <p:nvPr/>
          </p:nvSpPr>
          <p:spPr>
            <a:xfrm>
              <a:off x="762000" y="1447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3962400" y="1447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905000" y="1447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838200" y="5943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62400" y="5943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981200" y="5943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436812" y="50292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436812" y="41910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2436812" y="32766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2436812" y="23622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971800" y="5943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2895600" y="1447800"/>
              <a:ext cx="381000" cy="381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cxnSp>
          <p:nvCxnSpPr>
            <p:cNvPr id="16" name="Curved Connector 32"/>
            <p:cNvCxnSpPr>
              <a:endCxn id="5" idx="4"/>
            </p:cNvCxnSpPr>
            <p:nvPr/>
          </p:nvCxnSpPr>
          <p:spPr>
            <a:xfrm rot="5400000" flipH="1" flipV="1">
              <a:off x="3790950" y="2000250"/>
              <a:ext cx="533400" cy="1905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32"/>
            <p:cNvCxnSpPr>
              <a:endCxn id="13" idx="4"/>
            </p:cNvCxnSpPr>
            <p:nvPr/>
          </p:nvCxnSpPr>
          <p:spPr>
            <a:xfrm rot="5400000" flipH="1" flipV="1">
              <a:off x="2380456" y="2801144"/>
              <a:ext cx="304800" cy="18891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32"/>
            <p:cNvCxnSpPr>
              <a:endCxn id="10" idx="4"/>
            </p:cNvCxnSpPr>
            <p:nvPr/>
          </p:nvCxnSpPr>
          <p:spPr>
            <a:xfrm rot="5400000" flipH="1" flipV="1">
              <a:off x="2380456" y="5468144"/>
              <a:ext cx="304800" cy="18891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32"/>
            <p:cNvCxnSpPr>
              <a:endCxn id="12" idx="2"/>
            </p:cNvCxnSpPr>
            <p:nvPr/>
          </p:nvCxnSpPr>
          <p:spPr>
            <a:xfrm rot="5400000" flipH="1" flipV="1">
              <a:off x="2189956" y="3563144"/>
              <a:ext cx="342900" cy="15081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32"/>
            <p:cNvCxnSpPr>
              <a:endCxn id="5" idx="4"/>
            </p:cNvCxnSpPr>
            <p:nvPr/>
          </p:nvCxnSpPr>
          <p:spPr>
            <a:xfrm rot="16200000" flipV="1">
              <a:off x="4057650" y="1924050"/>
              <a:ext cx="457200" cy="2667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32"/>
            <p:cNvCxnSpPr>
              <a:endCxn id="11" idx="2"/>
            </p:cNvCxnSpPr>
            <p:nvPr/>
          </p:nvCxnSpPr>
          <p:spPr>
            <a:xfrm flipV="1">
              <a:off x="1828800" y="4381500"/>
              <a:ext cx="608012" cy="2667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32"/>
            <p:cNvCxnSpPr>
              <a:endCxn id="13" idx="6"/>
            </p:cNvCxnSpPr>
            <p:nvPr/>
          </p:nvCxnSpPr>
          <p:spPr>
            <a:xfrm rot="10800000">
              <a:off x="2817812" y="2552700"/>
              <a:ext cx="382588" cy="2667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32"/>
            <p:cNvCxnSpPr>
              <a:endCxn id="12" idx="6"/>
            </p:cNvCxnSpPr>
            <p:nvPr/>
          </p:nvCxnSpPr>
          <p:spPr>
            <a:xfrm rot="10800000">
              <a:off x="2817812" y="3467100"/>
              <a:ext cx="306388" cy="1905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32"/>
            <p:cNvCxnSpPr>
              <a:endCxn id="11" idx="4"/>
            </p:cNvCxnSpPr>
            <p:nvPr/>
          </p:nvCxnSpPr>
          <p:spPr>
            <a:xfrm flipV="1">
              <a:off x="2438400" y="4572000"/>
              <a:ext cx="188912" cy="152400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32"/>
            <p:cNvCxnSpPr>
              <a:endCxn id="15" idx="4"/>
            </p:cNvCxnSpPr>
            <p:nvPr/>
          </p:nvCxnSpPr>
          <p:spPr>
            <a:xfrm rot="5400000" flipH="1" flipV="1">
              <a:off x="2838450" y="1885950"/>
              <a:ext cx="304800" cy="1905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32"/>
            <p:cNvCxnSpPr>
              <a:endCxn id="5" idx="4"/>
            </p:cNvCxnSpPr>
            <p:nvPr/>
          </p:nvCxnSpPr>
          <p:spPr>
            <a:xfrm rot="5400000" flipH="1" flipV="1">
              <a:off x="3867150" y="1847850"/>
              <a:ext cx="304800" cy="2667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32"/>
            <p:cNvCxnSpPr>
              <a:endCxn id="6" idx="4"/>
            </p:cNvCxnSpPr>
            <p:nvPr/>
          </p:nvCxnSpPr>
          <p:spPr>
            <a:xfrm rot="16200000" flipV="1">
              <a:off x="2076450" y="1847850"/>
              <a:ext cx="228600" cy="1905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urved Connector 32"/>
            <p:cNvCxnSpPr>
              <a:endCxn id="4" idx="4"/>
            </p:cNvCxnSpPr>
            <p:nvPr/>
          </p:nvCxnSpPr>
          <p:spPr>
            <a:xfrm rot="16200000" flipV="1">
              <a:off x="857250" y="1924050"/>
              <a:ext cx="304800" cy="1143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urved Connector 32"/>
            <p:cNvCxnSpPr>
              <a:endCxn id="15" idx="6"/>
            </p:cNvCxnSpPr>
            <p:nvPr/>
          </p:nvCxnSpPr>
          <p:spPr>
            <a:xfrm rot="16200000" flipV="1">
              <a:off x="3143250" y="1771650"/>
              <a:ext cx="342900" cy="76200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urved Connector 32"/>
            <p:cNvCxnSpPr>
              <a:endCxn id="5" idx="4"/>
            </p:cNvCxnSpPr>
            <p:nvPr/>
          </p:nvCxnSpPr>
          <p:spPr>
            <a:xfrm rot="16200000" flipV="1">
              <a:off x="3943350" y="2038350"/>
              <a:ext cx="533400" cy="11430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urved Connector 32"/>
            <p:cNvCxnSpPr>
              <a:endCxn id="11" idx="5"/>
            </p:cNvCxnSpPr>
            <p:nvPr/>
          </p:nvCxnSpPr>
          <p:spPr>
            <a:xfrm rot="10800000">
              <a:off x="2762016" y="4516204"/>
              <a:ext cx="362184" cy="360596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urved Connector 32"/>
            <p:cNvCxnSpPr>
              <a:endCxn id="11" idx="2"/>
            </p:cNvCxnSpPr>
            <p:nvPr/>
          </p:nvCxnSpPr>
          <p:spPr>
            <a:xfrm rot="5400000" flipH="1" flipV="1">
              <a:off x="2075656" y="4439444"/>
              <a:ext cx="419100" cy="303212"/>
            </a:xfrm>
            <a:prstGeom prst="curvedConnector2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>
              <a:endCxn id="12" idx="4"/>
            </p:cNvCxnSpPr>
            <p:nvPr/>
          </p:nvCxnSpPr>
          <p:spPr>
            <a:xfrm rot="16200000" flipV="1">
              <a:off x="2570956" y="3713956"/>
              <a:ext cx="228600" cy="11588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urved Connector 32"/>
            <p:cNvCxnSpPr>
              <a:endCxn id="10" idx="4"/>
            </p:cNvCxnSpPr>
            <p:nvPr/>
          </p:nvCxnSpPr>
          <p:spPr>
            <a:xfrm rot="16200000" flipV="1">
              <a:off x="2609056" y="5428456"/>
              <a:ext cx="304800" cy="268288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-76200" y="76200"/>
            <a:ext cx="9144000" cy="1143000"/>
          </a:xfrm>
        </p:spPr>
        <p:txBody>
          <a:bodyPr>
            <a:no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Given for each node: </a:t>
            </a:r>
            <a:b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node rank (partial order) and in-degree</a:t>
            </a:r>
          </a:p>
        </p:txBody>
      </p:sp>
    </p:spTree>
    <p:extLst>
      <p:ext uri="{BB962C8B-B14F-4D97-AF65-F5344CB8AC3E}">
        <p14:creationId xmlns:p14="http://schemas.microsoft.com/office/powerpoint/2010/main" val="794535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57200" y="14478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5" name="Oval 4"/>
          <p:cNvSpPr/>
          <p:nvPr/>
        </p:nvSpPr>
        <p:spPr>
          <a:xfrm>
            <a:off x="3657600" y="14478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6" name="Oval 5"/>
          <p:cNvSpPr/>
          <p:nvPr/>
        </p:nvSpPr>
        <p:spPr>
          <a:xfrm>
            <a:off x="1600200" y="14478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" name="Oval 6"/>
          <p:cNvSpPr/>
          <p:nvPr/>
        </p:nvSpPr>
        <p:spPr>
          <a:xfrm>
            <a:off x="533400" y="58674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8" name="Oval 7"/>
          <p:cNvSpPr/>
          <p:nvPr/>
        </p:nvSpPr>
        <p:spPr>
          <a:xfrm>
            <a:off x="3657600" y="58674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1676400" y="58674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/>
          <p:cNvSpPr/>
          <p:nvPr/>
        </p:nvSpPr>
        <p:spPr>
          <a:xfrm>
            <a:off x="2132012" y="5029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2132012" y="41910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/>
          <p:cNvSpPr/>
          <p:nvPr/>
        </p:nvSpPr>
        <p:spPr>
          <a:xfrm>
            <a:off x="2132012" y="32766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2132012" y="2362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/>
          <p:cNvSpPr/>
          <p:nvPr/>
        </p:nvSpPr>
        <p:spPr>
          <a:xfrm>
            <a:off x="2667000" y="58674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5" name="Oval 14"/>
          <p:cNvSpPr/>
          <p:nvPr/>
        </p:nvSpPr>
        <p:spPr>
          <a:xfrm>
            <a:off x="2590800" y="14478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cxnSp>
        <p:nvCxnSpPr>
          <p:cNvPr id="16" name="Curved Connector 32"/>
          <p:cNvCxnSpPr>
            <a:endCxn id="5" idx="4"/>
          </p:cNvCxnSpPr>
          <p:nvPr/>
        </p:nvCxnSpPr>
        <p:spPr>
          <a:xfrm rot="5400000" flipH="1" flipV="1">
            <a:off x="3486150" y="2000250"/>
            <a:ext cx="533400" cy="1905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32"/>
          <p:cNvCxnSpPr>
            <a:endCxn id="13" idx="4"/>
          </p:cNvCxnSpPr>
          <p:nvPr/>
        </p:nvCxnSpPr>
        <p:spPr>
          <a:xfrm rot="5400000" flipH="1" flipV="1">
            <a:off x="2075656" y="2801144"/>
            <a:ext cx="304800" cy="1889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32"/>
          <p:cNvCxnSpPr>
            <a:endCxn id="10" idx="4"/>
          </p:cNvCxnSpPr>
          <p:nvPr/>
        </p:nvCxnSpPr>
        <p:spPr>
          <a:xfrm rot="5400000" flipH="1" flipV="1">
            <a:off x="2075656" y="5468144"/>
            <a:ext cx="304800" cy="1889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32"/>
          <p:cNvCxnSpPr>
            <a:endCxn id="12" idx="2"/>
          </p:cNvCxnSpPr>
          <p:nvPr/>
        </p:nvCxnSpPr>
        <p:spPr>
          <a:xfrm rot="5400000" flipH="1" flipV="1">
            <a:off x="1885156" y="3563144"/>
            <a:ext cx="342900" cy="15081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32"/>
          <p:cNvCxnSpPr>
            <a:endCxn id="5" idx="4"/>
          </p:cNvCxnSpPr>
          <p:nvPr/>
        </p:nvCxnSpPr>
        <p:spPr>
          <a:xfrm rot="16200000" flipV="1">
            <a:off x="3752850" y="1924050"/>
            <a:ext cx="457200" cy="266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32"/>
          <p:cNvCxnSpPr>
            <a:endCxn id="11" idx="2"/>
          </p:cNvCxnSpPr>
          <p:nvPr/>
        </p:nvCxnSpPr>
        <p:spPr>
          <a:xfrm flipV="1">
            <a:off x="1524000" y="4381500"/>
            <a:ext cx="608012" cy="266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32"/>
          <p:cNvCxnSpPr>
            <a:endCxn id="13" idx="6"/>
          </p:cNvCxnSpPr>
          <p:nvPr/>
        </p:nvCxnSpPr>
        <p:spPr>
          <a:xfrm rot="10800000">
            <a:off x="2513012" y="2552700"/>
            <a:ext cx="382588" cy="266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32"/>
          <p:cNvCxnSpPr>
            <a:endCxn id="12" idx="6"/>
          </p:cNvCxnSpPr>
          <p:nvPr/>
        </p:nvCxnSpPr>
        <p:spPr>
          <a:xfrm rot="10800000">
            <a:off x="2513012" y="3467100"/>
            <a:ext cx="306388" cy="1905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32"/>
          <p:cNvCxnSpPr>
            <a:endCxn id="11" idx="4"/>
          </p:cNvCxnSpPr>
          <p:nvPr/>
        </p:nvCxnSpPr>
        <p:spPr>
          <a:xfrm flipV="1">
            <a:off x="2133600" y="4572000"/>
            <a:ext cx="188912" cy="1524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32"/>
          <p:cNvCxnSpPr>
            <a:endCxn id="15" idx="4"/>
          </p:cNvCxnSpPr>
          <p:nvPr/>
        </p:nvCxnSpPr>
        <p:spPr>
          <a:xfrm rot="5400000" flipH="1" flipV="1">
            <a:off x="2533650" y="1885950"/>
            <a:ext cx="304800" cy="1905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32"/>
          <p:cNvCxnSpPr>
            <a:endCxn id="5" idx="4"/>
          </p:cNvCxnSpPr>
          <p:nvPr/>
        </p:nvCxnSpPr>
        <p:spPr>
          <a:xfrm rot="5400000" flipH="1" flipV="1">
            <a:off x="3562350" y="1847850"/>
            <a:ext cx="304800" cy="2667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32"/>
          <p:cNvCxnSpPr>
            <a:endCxn id="6" idx="4"/>
          </p:cNvCxnSpPr>
          <p:nvPr/>
        </p:nvCxnSpPr>
        <p:spPr>
          <a:xfrm rot="16200000" flipV="1">
            <a:off x="1771650" y="1847850"/>
            <a:ext cx="228600" cy="1905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32"/>
          <p:cNvCxnSpPr>
            <a:endCxn id="4" idx="4"/>
          </p:cNvCxnSpPr>
          <p:nvPr/>
        </p:nvCxnSpPr>
        <p:spPr>
          <a:xfrm rot="16200000" flipV="1">
            <a:off x="552450" y="1924050"/>
            <a:ext cx="304800" cy="1143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32"/>
          <p:cNvCxnSpPr>
            <a:endCxn id="15" idx="6"/>
          </p:cNvCxnSpPr>
          <p:nvPr/>
        </p:nvCxnSpPr>
        <p:spPr>
          <a:xfrm rot="16200000" flipV="1">
            <a:off x="2838450" y="1771650"/>
            <a:ext cx="342900" cy="762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32"/>
          <p:cNvCxnSpPr>
            <a:endCxn id="5" idx="4"/>
          </p:cNvCxnSpPr>
          <p:nvPr/>
        </p:nvCxnSpPr>
        <p:spPr>
          <a:xfrm rot="16200000" flipV="1">
            <a:off x="3638550" y="2038350"/>
            <a:ext cx="533400" cy="1143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2"/>
          <p:cNvCxnSpPr>
            <a:endCxn id="11" idx="5"/>
          </p:cNvCxnSpPr>
          <p:nvPr/>
        </p:nvCxnSpPr>
        <p:spPr>
          <a:xfrm rot="10800000">
            <a:off x="2457216" y="4516204"/>
            <a:ext cx="362184" cy="3605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2"/>
          <p:cNvCxnSpPr>
            <a:endCxn id="11" idx="2"/>
          </p:cNvCxnSpPr>
          <p:nvPr/>
        </p:nvCxnSpPr>
        <p:spPr>
          <a:xfrm rot="5400000" flipH="1" flipV="1">
            <a:off x="1770856" y="4439444"/>
            <a:ext cx="419100" cy="303212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endCxn id="12" idx="4"/>
          </p:cNvCxnSpPr>
          <p:nvPr/>
        </p:nvCxnSpPr>
        <p:spPr>
          <a:xfrm rot="16200000" flipV="1">
            <a:off x="2266156" y="3713956"/>
            <a:ext cx="228600" cy="1158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2"/>
          <p:cNvCxnSpPr>
            <a:endCxn id="10" idx="4"/>
          </p:cNvCxnSpPr>
          <p:nvPr/>
        </p:nvCxnSpPr>
        <p:spPr>
          <a:xfrm rot="16200000" flipV="1">
            <a:off x="2304256" y="5428456"/>
            <a:ext cx="304800" cy="2682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19600" y="1752600"/>
            <a:ext cx="4267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/>
                <a:cs typeface="Comic Sans MS"/>
              </a:rPr>
              <a:t>What is the probability that node v of rank n+1 depends on node of rank x?</a:t>
            </a:r>
            <a:endParaRPr lang="en-US" sz="2400" i="1" dirty="0">
              <a:latin typeface="Comic Sans MS"/>
              <a:cs typeface="Comic Sans M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53000" y="5385137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mic Sans MS"/>
                <a:cs typeface="Comic Sans MS"/>
              </a:rPr>
              <a:t>Negative alpha: prefer low rank nodes (near sources). E.g., </a:t>
            </a:r>
            <a:r>
              <a:rPr lang="el-GR" sz="2000" i="1" dirty="0">
                <a:solidFill>
                  <a:srgbClr val="0000FF"/>
                </a:solidFill>
                <a:latin typeface="Comic Sans MS"/>
                <a:cs typeface="Comic Sans MS"/>
              </a:rPr>
              <a:t>α</a:t>
            </a:r>
            <a:r>
              <a:rPr lang="en-US" sz="2000" i="1" dirty="0">
                <a:solidFill>
                  <a:srgbClr val="0000FF"/>
                </a:solidFill>
                <a:latin typeface="Comic Sans MS"/>
                <a:cs typeface="Comic Sans MS"/>
              </a:rPr>
              <a:t> = -1 </a:t>
            </a:r>
            <a:r>
              <a:rPr lang="en-US" sz="2000" dirty="0">
                <a:solidFill>
                  <a:srgbClr val="0000FF"/>
                </a:solidFill>
                <a:latin typeface="Comic Sans MS"/>
                <a:cs typeface="Comic Sans MS"/>
              </a:rPr>
              <a:t>for node-</a:t>
            </a:r>
            <a:r>
              <a:rPr lang="en-US" sz="2000" i="1" dirty="0">
                <a:solidFill>
                  <a:srgbClr val="0000FF"/>
                </a:solidFill>
                <a:latin typeface="Comic Sans MS"/>
                <a:cs typeface="Comic Sans MS"/>
              </a:rPr>
              <a:t>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72936" y="4264223"/>
            <a:ext cx="503664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0.18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19400" y="5102423"/>
            <a:ext cx="50687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0.27</a:t>
            </a:r>
          </a:p>
        </p:txBody>
      </p:sp>
      <p:sp>
        <p:nvSpPr>
          <p:cNvPr id="41" name="Left Brace 40"/>
          <p:cNvSpPr/>
          <p:nvPr/>
        </p:nvSpPr>
        <p:spPr>
          <a:xfrm rot="16200000">
            <a:off x="2083930" y="4572000"/>
            <a:ext cx="381000" cy="3581400"/>
          </a:xfrm>
          <a:prstGeom prst="leftBrac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141330" y="6172200"/>
            <a:ext cx="50687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0.55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953000" y="4114800"/>
            <a:ext cx="365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mic Sans MS"/>
                <a:cs typeface="Comic Sans MS"/>
              </a:rPr>
              <a:t>Positive alpha: prefer high rank nodes (close to node v). E.g., </a:t>
            </a:r>
            <a:r>
              <a:rPr lang="el-GR" sz="2000" i="1" dirty="0">
                <a:solidFill>
                  <a:srgbClr val="0000FF"/>
                </a:solidFill>
                <a:latin typeface="Comic Sans MS"/>
                <a:cs typeface="Comic Sans MS"/>
              </a:rPr>
              <a:t>α</a:t>
            </a:r>
            <a:r>
              <a:rPr lang="en-US" sz="2000" i="1" dirty="0">
                <a:solidFill>
                  <a:srgbClr val="0000FF"/>
                </a:solidFill>
                <a:latin typeface="Comic Sans MS"/>
                <a:cs typeface="Comic Sans MS"/>
              </a:rPr>
              <a:t> = +1 </a:t>
            </a:r>
            <a:r>
              <a:rPr lang="en-US" sz="2000" dirty="0">
                <a:solidFill>
                  <a:srgbClr val="0000FF"/>
                </a:solidFill>
                <a:latin typeface="Comic Sans MS"/>
                <a:cs typeface="Comic Sans MS"/>
              </a:rPr>
              <a:t>for node-</a:t>
            </a:r>
            <a:r>
              <a:rPr lang="en-US" sz="2000" i="1" dirty="0">
                <a:solidFill>
                  <a:srgbClr val="0000FF"/>
                </a:solidFill>
                <a:latin typeface="Comic Sans MS"/>
                <a:cs typeface="Comic Sans MS"/>
              </a:rPr>
              <a:t>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143000" y="4264223"/>
            <a:ext cx="50687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0.54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72736" y="5105400"/>
            <a:ext cx="506870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0.27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41330" y="6172200"/>
            <a:ext cx="503664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/>
              <a:t>0.18</a:t>
            </a:r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-76200" y="76200"/>
            <a:ext cx="9144000" cy="1143000"/>
          </a:xfrm>
        </p:spPr>
        <p:txBody>
          <a:bodyPr>
            <a:no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RP model: selection of inputs</a:t>
            </a:r>
          </a:p>
        </p:txBody>
      </p:sp>
      <p:pic>
        <p:nvPicPr>
          <p:cNvPr id="2050" name="Picture 2" descr="C:\Users\Lupu\Dropbox\Shared_Kaeser_Constantine\Materials_for_Hourglass_Presentation\update-sep-13\rp-equ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952750"/>
            <a:ext cx="4572000" cy="781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8277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AD48B"/>
                                      </p:to>
                                    </p:animClr>
                                    <p:animClr clrSpc="rgb" dir="cw">
                                      <p:cBhvr>
                                        <p:cTn id="23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AD48B"/>
                                      </p:to>
                                    </p:animClr>
                                    <p:set>
                                      <p:cBhvr>
                                        <p:cTn id="24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9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  <p:from x="100000" y="100000"/>
                                      <p:to x="100000" y="5000"/>
                                    </p:animScale>
                                    <p:animScale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  <p:from x="100000" y="5000"/>
                                      <p:to x="120000" y="150000"/>
                                    </p:animScale>
                                    <p:animScale>
                                      <p:cBhvr>
                                        <p:cTn id="28" dur="60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  <p:to x="12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 animBg="1"/>
      <p:bldP spid="58" grpId="0"/>
      <p:bldP spid="37" grpId="0"/>
      <p:bldP spid="37" grpId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1" grpId="2" animBg="1"/>
      <p:bldP spid="42" grpId="0" animBg="1"/>
      <p:bldP spid="42" grpId="1" animBg="1"/>
      <p:bldP spid="43" grpId="0"/>
      <p:bldP spid="45" grpId="0" animBg="1"/>
      <p:bldP spid="46" grpId="0" animBg="1"/>
      <p:bldP spid="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24384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6388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90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146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6388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113212" y="43434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4113212" y="3505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113212" y="25908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113212" y="16764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6482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482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urved Connector 32"/>
          <p:cNvCxnSpPr>
            <a:stCxn id="54" idx="2"/>
            <a:endCxn id="56" idx="2"/>
          </p:cNvCxnSpPr>
          <p:nvPr/>
        </p:nvCxnSpPr>
        <p:spPr>
          <a:xfrm rot="10800000">
            <a:off x="4113212" y="1866900"/>
            <a:ext cx="1588" cy="1828800"/>
          </a:xfrm>
          <a:prstGeom prst="curvedConnector3">
            <a:avLst>
              <a:gd name="adj1" fmla="val 1439546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32"/>
          <p:cNvCxnSpPr>
            <a:stCxn id="52" idx="0"/>
            <a:endCxn id="53" idx="4"/>
          </p:cNvCxnSpPr>
          <p:nvPr/>
        </p:nvCxnSpPr>
        <p:spPr>
          <a:xfrm rot="5400000" flipH="1" flipV="1">
            <a:off x="3733006" y="4687094"/>
            <a:ext cx="533400" cy="608012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32"/>
          <p:cNvCxnSpPr>
            <a:stCxn id="50" idx="0"/>
            <a:endCxn id="54" idx="2"/>
          </p:cNvCxnSpPr>
          <p:nvPr/>
        </p:nvCxnSpPr>
        <p:spPr>
          <a:xfrm rot="5400000" flipH="1" flipV="1">
            <a:off x="2628106" y="3772694"/>
            <a:ext cx="1562100" cy="1408112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32"/>
          <p:cNvCxnSpPr>
            <a:stCxn id="53" idx="6"/>
            <a:endCxn id="56" idx="6"/>
          </p:cNvCxnSpPr>
          <p:nvPr/>
        </p:nvCxnSpPr>
        <p:spPr>
          <a:xfrm flipV="1">
            <a:off x="4494212" y="1866900"/>
            <a:ext cx="1588" cy="2667000"/>
          </a:xfrm>
          <a:prstGeom prst="curvedConnector3">
            <a:avLst>
              <a:gd name="adj1" fmla="val 1439546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32"/>
          <p:cNvCxnSpPr>
            <a:stCxn id="53" idx="6"/>
            <a:endCxn id="55" idx="6"/>
          </p:cNvCxnSpPr>
          <p:nvPr/>
        </p:nvCxnSpPr>
        <p:spPr>
          <a:xfrm flipV="1">
            <a:off x="4494212" y="2781300"/>
            <a:ext cx="1588" cy="1752600"/>
          </a:xfrm>
          <a:prstGeom prst="curvedConnector3">
            <a:avLst>
              <a:gd name="adj1" fmla="val 14395466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32"/>
          <p:cNvCxnSpPr>
            <a:stCxn id="53" idx="0"/>
            <a:endCxn id="54" idx="4"/>
          </p:cNvCxnSpPr>
          <p:nvPr/>
        </p:nvCxnSpPr>
        <p:spPr>
          <a:xfrm rot="5400000" flipH="1" flipV="1">
            <a:off x="4075112" y="4114800"/>
            <a:ext cx="457200" cy="15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urved Connector 32"/>
          <p:cNvCxnSpPr>
            <a:stCxn id="56" idx="0"/>
            <a:endCxn id="32" idx="4"/>
          </p:cNvCxnSpPr>
          <p:nvPr/>
        </p:nvCxnSpPr>
        <p:spPr>
          <a:xfrm rot="5400000" flipH="1" flipV="1">
            <a:off x="4304506" y="1142206"/>
            <a:ext cx="533400" cy="5349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32"/>
          <p:cNvCxnSpPr>
            <a:stCxn id="56" idx="6"/>
            <a:endCxn id="47" idx="4"/>
          </p:cNvCxnSpPr>
          <p:nvPr/>
        </p:nvCxnSpPr>
        <p:spPr>
          <a:xfrm flipV="1">
            <a:off x="4494212" y="1143000"/>
            <a:ext cx="1335088" cy="7239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urved Connector 32"/>
          <p:cNvCxnSpPr>
            <a:stCxn id="56" idx="0"/>
            <a:endCxn id="48" idx="4"/>
          </p:cNvCxnSpPr>
          <p:nvPr/>
        </p:nvCxnSpPr>
        <p:spPr>
          <a:xfrm rot="16200000" flipV="1">
            <a:off x="3694906" y="1067594"/>
            <a:ext cx="533400" cy="68421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urved Connector 32"/>
          <p:cNvCxnSpPr>
            <a:stCxn id="55" idx="2"/>
            <a:endCxn id="46" idx="4"/>
          </p:cNvCxnSpPr>
          <p:nvPr/>
        </p:nvCxnSpPr>
        <p:spPr>
          <a:xfrm rot="10800000">
            <a:off x="2628900" y="1143000"/>
            <a:ext cx="1484312" cy="16383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urved Connector 32"/>
          <p:cNvCxnSpPr>
            <a:stCxn id="31" idx="6"/>
            <a:endCxn id="55" idx="6"/>
          </p:cNvCxnSpPr>
          <p:nvPr/>
        </p:nvCxnSpPr>
        <p:spPr>
          <a:xfrm flipH="1" flipV="1">
            <a:off x="4494212" y="2781300"/>
            <a:ext cx="534988" cy="2667000"/>
          </a:xfrm>
          <a:prstGeom prst="curvedConnector3">
            <a:avLst>
              <a:gd name="adj1" fmla="val -4273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urved Connector 32"/>
          <p:cNvCxnSpPr>
            <a:stCxn id="52" idx="0"/>
            <a:endCxn id="54" idx="2"/>
          </p:cNvCxnSpPr>
          <p:nvPr/>
        </p:nvCxnSpPr>
        <p:spPr>
          <a:xfrm rot="5400000" flipH="1" flipV="1">
            <a:off x="3123406" y="4267994"/>
            <a:ext cx="1562100" cy="417512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urved Connector 32"/>
          <p:cNvCxnSpPr>
            <a:stCxn id="54" idx="0"/>
            <a:endCxn id="55" idx="4"/>
          </p:cNvCxnSpPr>
          <p:nvPr/>
        </p:nvCxnSpPr>
        <p:spPr>
          <a:xfrm rot="5400000" flipH="1" flipV="1">
            <a:off x="4037012" y="3238500"/>
            <a:ext cx="533400" cy="1588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urved Connector 32"/>
          <p:cNvCxnSpPr>
            <a:stCxn id="31" idx="0"/>
            <a:endCxn id="53" idx="4"/>
          </p:cNvCxnSpPr>
          <p:nvPr/>
        </p:nvCxnSpPr>
        <p:spPr>
          <a:xfrm rot="16200000" flipV="1">
            <a:off x="4304506" y="4723606"/>
            <a:ext cx="533400" cy="534988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3886200" y="23622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886200" y="14478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Curved Connector 32"/>
          <p:cNvCxnSpPr>
            <a:stCxn id="51" idx="1"/>
            <a:endCxn id="53" idx="5"/>
          </p:cNvCxnSpPr>
          <p:nvPr/>
        </p:nvCxnSpPr>
        <p:spPr>
          <a:xfrm rot="16200000" flipV="1">
            <a:off x="4744010" y="4363010"/>
            <a:ext cx="644992" cy="125618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32"/>
          <p:cNvCxnSpPr>
            <a:stCxn id="50" idx="0"/>
            <a:endCxn id="53" idx="3"/>
          </p:cNvCxnSpPr>
          <p:nvPr/>
        </p:nvCxnSpPr>
        <p:spPr>
          <a:xfrm rot="5400000" flipH="1" flipV="1">
            <a:off x="3142456" y="4231248"/>
            <a:ext cx="589196" cy="1463908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71800" y="6019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α</a:t>
            </a:r>
            <a:r>
              <a:rPr lang="en-US" b="1" dirty="0"/>
              <a:t>  = +1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62400" y="60314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H-score = 0.5</a:t>
            </a:r>
          </a:p>
        </p:txBody>
      </p:sp>
    </p:spTree>
    <p:extLst>
      <p:ext uri="{BB962C8B-B14F-4D97-AF65-F5344CB8AC3E}">
        <p14:creationId xmlns:p14="http://schemas.microsoft.com/office/powerpoint/2010/main" val="230733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1" grpId="0" animBg="1"/>
      <p:bldP spid="32" grpId="0" animBg="1"/>
      <p:bldP spid="34" grpId="0" animBg="1"/>
      <p:bldP spid="35" grpId="0" animBg="1"/>
      <p:bldP spid="40" grpId="0"/>
      <p:bldP spid="4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24384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9496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4290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146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39496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962400" y="4267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3962400" y="34290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3962400" y="25146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962400" y="16002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5720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urved Connector 37"/>
          <p:cNvCxnSpPr>
            <a:stCxn id="52" idx="2"/>
            <a:endCxn id="56" idx="2"/>
          </p:cNvCxnSpPr>
          <p:nvPr/>
        </p:nvCxnSpPr>
        <p:spPr>
          <a:xfrm rot="10800000" flipH="1">
            <a:off x="3505200" y="1790700"/>
            <a:ext cx="457200" cy="3657600"/>
          </a:xfrm>
          <a:prstGeom prst="curvedConnector3">
            <a:avLst>
              <a:gd name="adj1" fmla="val -500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>
            <a:stCxn id="52" idx="0"/>
            <a:endCxn id="53" idx="4"/>
          </p:cNvCxnSpPr>
          <p:nvPr/>
        </p:nvCxnSpPr>
        <p:spPr>
          <a:xfrm rot="5400000" flipH="1" flipV="1">
            <a:off x="3619500" y="4724400"/>
            <a:ext cx="609600" cy="4572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53" idx="6"/>
            <a:endCxn id="47" idx="4"/>
          </p:cNvCxnSpPr>
          <p:nvPr/>
        </p:nvCxnSpPr>
        <p:spPr>
          <a:xfrm flipV="1">
            <a:off x="4343400" y="1143000"/>
            <a:ext cx="1242060" cy="33147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50" idx="6"/>
            <a:endCxn id="53" idx="2"/>
          </p:cNvCxnSpPr>
          <p:nvPr/>
        </p:nvCxnSpPr>
        <p:spPr>
          <a:xfrm flipV="1">
            <a:off x="2895600" y="4457700"/>
            <a:ext cx="1066800" cy="9906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urved Connector 58"/>
          <p:cNvCxnSpPr>
            <a:stCxn id="50" idx="0"/>
            <a:endCxn id="54" idx="2"/>
          </p:cNvCxnSpPr>
          <p:nvPr/>
        </p:nvCxnSpPr>
        <p:spPr>
          <a:xfrm rot="5400000" flipH="1" flipV="1">
            <a:off x="2514600" y="3810000"/>
            <a:ext cx="1638300" cy="1257300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56" idx="2"/>
            <a:endCxn id="48" idx="4"/>
          </p:cNvCxnSpPr>
          <p:nvPr/>
        </p:nvCxnSpPr>
        <p:spPr>
          <a:xfrm rot="10800000">
            <a:off x="3619500" y="1143000"/>
            <a:ext cx="342900" cy="6477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6"/>
          <p:cNvCxnSpPr>
            <a:stCxn id="55" idx="6"/>
            <a:endCxn id="32" idx="4"/>
          </p:cNvCxnSpPr>
          <p:nvPr/>
        </p:nvCxnSpPr>
        <p:spPr>
          <a:xfrm flipV="1">
            <a:off x="4343400" y="1143000"/>
            <a:ext cx="266700" cy="15621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/>
          <p:cNvCxnSpPr>
            <a:stCxn id="54" idx="6"/>
            <a:endCxn id="32" idx="6"/>
          </p:cNvCxnSpPr>
          <p:nvPr/>
        </p:nvCxnSpPr>
        <p:spPr>
          <a:xfrm flipV="1">
            <a:off x="4343400" y="952500"/>
            <a:ext cx="457200" cy="2667000"/>
          </a:xfrm>
          <a:prstGeom prst="curvedConnector3">
            <a:avLst>
              <a:gd name="adj1" fmla="val 1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urved Connector 66"/>
          <p:cNvCxnSpPr>
            <a:stCxn id="55" idx="2"/>
            <a:endCxn id="46" idx="4"/>
          </p:cNvCxnSpPr>
          <p:nvPr/>
        </p:nvCxnSpPr>
        <p:spPr>
          <a:xfrm rot="10800000">
            <a:off x="2628900" y="1143000"/>
            <a:ext cx="1333500" cy="15621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urved Connector 111"/>
          <p:cNvCxnSpPr>
            <a:stCxn id="31" idx="6"/>
            <a:endCxn id="56" idx="6"/>
          </p:cNvCxnSpPr>
          <p:nvPr/>
        </p:nvCxnSpPr>
        <p:spPr>
          <a:xfrm flipH="1" flipV="1">
            <a:off x="4343400" y="1790700"/>
            <a:ext cx="609600" cy="3657600"/>
          </a:xfrm>
          <a:prstGeom prst="curvedConnector3">
            <a:avLst>
              <a:gd name="adj1" fmla="val -375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urved Connector 58"/>
          <p:cNvCxnSpPr>
            <a:stCxn id="56" idx="6"/>
            <a:endCxn id="47" idx="4"/>
          </p:cNvCxnSpPr>
          <p:nvPr/>
        </p:nvCxnSpPr>
        <p:spPr>
          <a:xfrm flipV="1">
            <a:off x="4343400" y="1143000"/>
            <a:ext cx="1242060" cy="647700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urved Connector 117"/>
          <p:cNvCxnSpPr>
            <a:endCxn id="53" idx="4"/>
          </p:cNvCxnSpPr>
          <p:nvPr/>
        </p:nvCxnSpPr>
        <p:spPr>
          <a:xfrm rot="16200000" flipV="1">
            <a:off x="4095750" y="4705350"/>
            <a:ext cx="609600" cy="4953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urved Connector 120"/>
          <p:cNvCxnSpPr>
            <a:stCxn id="51" idx="0"/>
            <a:endCxn id="54" idx="6"/>
          </p:cNvCxnSpPr>
          <p:nvPr/>
        </p:nvCxnSpPr>
        <p:spPr>
          <a:xfrm rot="16200000" flipV="1">
            <a:off x="4145280" y="3817620"/>
            <a:ext cx="1638300" cy="1242060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urved Connector 126"/>
          <p:cNvCxnSpPr>
            <a:stCxn id="51" idx="0"/>
            <a:endCxn id="54" idx="5"/>
          </p:cNvCxnSpPr>
          <p:nvPr/>
        </p:nvCxnSpPr>
        <p:spPr>
          <a:xfrm rot="16200000" flipV="1">
            <a:off x="4184734" y="3857074"/>
            <a:ext cx="1503596" cy="1297856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urved Connector 129"/>
          <p:cNvCxnSpPr>
            <a:stCxn id="50" idx="0"/>
            <a:endCxn id="55" idx="2"/>
          </p:cNvCxnSpPr>
          <p:nvPr/>
        </p:nvCxnSpPr>
        <p:spPr>
          <a:xfrm rot="5400000" flipH="1" flipV="1">
            <a:off x="2057400" y="3352800"/>
            <a:ext cx="2552700" cy="1257300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urved Connector 135"/>
          <p:cNvCxnSpPr>
            <a:stCxn id="52" idx="2"/>
            <a:endCxn id="55" idx="2"/>
          </p:cNvCxnSpPr>
          <p:nvPr/>
        </p:nvCxnSpPr>
        <p:spPr>
          <a:xfrm rot="10800000" flipH="1">
            <a:off x="3505200" y="2705100"/>
            <a:ext cx="457200" cy="2743200"/>
          </a:xfrm>
          <a:prstGeom prst="curvedConnector3">
            <a:avLst>
              <a:gd name="adj1" fmla="val -500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4191000" y="6096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3733800" y="14478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3733800" y="22860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2971800" y="6172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α</a:t>
            </a:r>
            <a:r>
              <a:rPr lang="en-US" b="1" dirty="0"/>
              <a:t>  = 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962400" y="6183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H-score = 0.25</a:t>
            </a:r>
          </a:p>
        </p:txBody>
      </p:sp>
      <p:cxnSp>
        <p:nvCxnSpPr>
          <p:cNvPr id="61" name="Curved Connector 60"/>
          <p:cNvCxnSpPr>
            <a:stCxn id="51" idx="7"/>
            <a:endCxn id="56" idx="6"/>
          </p:cNvCxnSpPr>
          <p:nvPr/>
        </p:nvCxnSpPr>
        <p:spPr>
          <a:xfrm rot="16200000" flipV="1">
            <a:off x="3270334" y="2863766"/>
            <a:ext cx="3522896" cy="1376764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31" idx="6"/>
            <a:endCxn id="55" idx="6"/>
          </p:cNvCxnSpPr>
          <p:nvPr/>
        </p:nvCxnSpPr>
        <p:spPr>
          <a:xfrm flipH="1" flipV="1">
            <a:off x="4343400" y="2705100"/>
            <a:ext cx="609600" cy="2743200"/>
          </a:xfrm>
          <a:prstGeom prst="curvedConnector3">
            <a:avLst>
              <a:gd name="adj1" fmla="val -375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urved Connector 58"/>
          <p:cNvCxnSpPr>
            <a:stCxn id="51" idx="2"/>
            <a:endCxn id="53" idx="6"/>
          </p:cNvCxnSpPr>
          <p:nvPr/>
        </p:nvCxnSpPr>
        <p:spPr>
          <a:xfrm rot="10800000">
            <a:off x="4343400" y="4457700"/>
            <a:ext cx="1051560" cy="9906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20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0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000"/>
                            </p:stCondLst>
                            <p:childTnLst>
                              <p:par>
                                <p:cTn id="1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1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1" grpId="0" animBg="1"/>
      <p:bldP spid="32" grpId="0" animBg="1"/>
      <p:bldP spid="36" grpId="0" animBg="1"/>
      <p:bldP spid="37" grpId="0" animBg="1"/>
      <p:bldP spid="39" grpId="0" animBg="1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28600" y="228600"/>
            <a:ext cx="9525000" cy="12954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Our main thesis: </a:t>
            </a:r>
            <a:br>
              <a:rPr lang="en-US" sz="2800" dirty="0">
                <a:solidFill>
                  <a:srgbClr val="FF0000"/>
                </a:solidFill>
                <a:latin typeface="Comic Sans MS" pitchFamily="66" charset="0"/>
              </a:rPr>
            </a:br>
            <a:r>
              <a:rPr lang="en-US" sz="2800" i="1" dirty="0">
                <a:solidFill>
                  <a:srgbClr val="0000FF"/>
                </a:solidFill>
                <a:latin typeface="Comic Sans MS" pitchFamily="66" charset="0"/>
              </a:rPr>
              <a:t>natural &amp; technological hierarchical systems evolve towards an hourglass architecture</a:t>
            </a:r>
            <a:br>
              <a:rPr lang="en-US" sz="2800" i="1" dirty="0">
                <a:solidFill>
                  <a:srgbClr val="0000FF"/>
                </a:solidFill>
                <a:latin typeface="Comic Sans MS" pitchFamily="66" charset="0"/>
              </a:rPr>
            </a:br>
            <a:r>
              <a:rPr lang="en-US" sz="2800" i="1" dirty="0">
                <a:solidFill>
                  <a:srgbClr val="0000FF"/>
                </a:solidFill>
                <a:latin typeface="Comic Sans MS" pitchFamily="66" charset="0"/>
              </a:rPr>
              <a:t>when there is an incentive to maximize reuse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815627235"/>
              </p:ext>
            </p:extLst>
          </p:nvPr>
        </p:nvGraphicFramePr>
        <p:xfrm>
          <a:off x="1981200" y="2590800"/>
          <a:ext cx="48006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76803448"/>
              </p:ext>
            </p:extLst>
          </p:nvPr>
        </p:nvGraphicFramePr>
        <p:xfrm>
          <a:off x="2057400" y="4323381"/>
          <a:ext cx="48006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Up Arrow 15"/>
          <p:cNvSpPr/>
          <p:nvPr/>
        </p:nvSpPr>
        <p:spPr>
          <a:xfrm>
            <a:off x="2514600" y="6096000"/>
            <a:ext cx="1295400" cy="533400"/>
          </a:xfrm>
          <a:prstGeom prst="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inputs</a:t>
            </a:r>
          </a:p>
        </p:txBody>
      </p:sp>
      <p:sp>
        <p:nvSpPr>
          <p:cNvPr id="17" name="Up Arrow 16"/>
          <p:cNvSpPr/>
          <p:nvPr/>
        </p:nvSpPr>
        <p:spPr>
          <a:xfrm>
            <a:off x="2362200" y="1905000"/>
            <a:ext cx="1524000" cy="609600"/>
          </a:xfrm>
          <a:prstGeom prst="up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2"/>
                </a:solidFill>
              </a:rPr>
              <a:t>outputs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3429000" y="4191000"/>
            <a:ext cx="10668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>
            <a:off x="1676400" y="2743200"/>
            <a:ext cx="152400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 rot="16200000">
            <a:off x="-609600" y="3657600"/>
            <a:ext cx="3733800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Comic Sans MS" pitchFamily="66" charset="0"/>
              </a:rPr>
              <a:t>Increasing Complexity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72000" y="3505200"/>
            <a:ext cx="41148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solidFill>
                  <a:srgbClr val="FF0000"/>
                </a:solidFill>
                <a:latin typeface="Comic Sans MS" pitchFamily="66" charset="0"/>
              </a:rPr>
              <a:t>Hourglass waist:</a:t>
            </a:r>
            <a:r>
              <a:rPr lang="en-US" sz="2400" dirty="0">
                <a:latin typeface="Comic Sans MS" pitchFamily="66" charset="0"/>
              </a:rPr>
              <a:t> </a:t>
            </a:r>
          </a:p>
          <a:p>
            <a:pPr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>
                <a:latin typeface="Comic Sans MS" pitchFamily="66" charset="0"/>
              </a:rPr>
              <a:t>a small number of modules of intermediate complexity that are highly important and conserved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0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45"/>
          <p:cNvSpPr/>
          <p:nvPr/>
        </p:nvSpPr>
        <p:spPr>
          <a:xfrm>
            <a:off x="24384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340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5052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5908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54102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38600" y="32766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4038600" y="16764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4038600" y="41148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4038600" y="2514600"/>
            <a:ext cx="381000" cy="3810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2540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4495800" y="5257800"/>
            <a:ext cx="381000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19600" y="762000"/>
            <a:ext cx="381000" cy="381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/>
          <p:cNvCxnSpPr>
            <a:stCxn id="52" idx="2"/>
            <a:endCxn id="54" idx="2"/>
          </p:cNvCxnSpPr>
          <p:nvPr/>
        </p:nvCxnSpPr>
        <p:spPr>
          <a:xfrm rot="10800000" flipH="1">
            <a:off x="3505200" y="1866900"/>
            <a:ext cx="533400" cy="3581400"/>
          </a:xfrm>
          <a:prstGeom prst="curvedConnector3">
            <a:avLst>
              <a:gd name="adj1" fmla="val -42857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0"/>
          <p:cNvCxnSpPr>
            <a:stCxn id="52" idx="1"/>
            <a:endCxn id="53" idx="2"/>
          </p:cNvCxnSpPr>
          <p:nvPr/>
        </p:nvCxnSpPr>
        <p:spPr>
          <a:xfrm rot="5400000" flipH="1" flipV="1">
            <a:off x="2876550" y="4151546"/>
            <a:ext cx="1846496" cy="477604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40"/>
          <p:cNvCxnSpPr>
            <a:stCxn id="54" idx="0"/>
            <a:endCxn id="32" idx="4"/>
          </p:cNvCxnSpPr>
          <p:nvPr/>
        </p:nvCxnSpPr>
        <p:spPr>
          <a:xfrm rot="5400000" flipH="1" flipV="1">
            <a:off x="4152900" y="1219200"/>
            <a:ext cx="533400" cy="38100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40"/>
          <p:cNvCxnSpPr>
            <a:stCxn id="52" idx="2"/>
            <a:endCxn id="48" idx="2"/>
          </p:cNvCxnSpPr>
          <p:nvPr/>
        </p:nvCxnSpPr>
        <p:spPr>
          <a:xfrm rot="10800000">
            <a:off x="3505200" y="952500"/>
            <a:ext cx="1588" cy="4495800"/>
          </a:xfrm>
          <a:prstGeom prst="curvedConnector3">
            <a:avLst>
              <a:gd name="adj1" fmla="val 14395466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40"/>
          <p:cNvCxnSpPr>
            <a:stCxn id="50" idx="2"/>
            <a:endCxn id="46" idx="2"/>
          </p:cNvCxnSpPr>
          <p:nvPr/>
        </p:nvCxnSpPr>
        <p:spPr>
          <a:xfrm rot="10800000">
            <a:off x="2438400" y="952500"/>
            <a:ext cx="152400" cy="4495800"/>
          </a:xfrm>
          <a:prstGeom prst="curvedConnector3">
            <a:avLst>
              <a:gd name="adj1" fmla="val 2500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urved Connector 40"/>
          <p:cNvCxnSpPr>
            <a:stCxn id="31" idx="6"/>
            <a:endCxn id="47" idx="4"/>
          </p:cNvCxnSpPr>
          <p:nvPr/>
        </p:nvCxnSpPr>
        <p:spPr>
          <a:xfrm flipV="1">
            <a:off x="4876800" y="1143000"/>
            <a:ext cx="647700" cy="4305300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urved Connector 40"/>
          <p:cNvCxnSpPr>
            <a:stCxn id="51" idx="0"/>
            <a:endCxn id="55" idx="6"/>
          </p:cNvCxnSpPr>
          <p:nvPr/>
        </p:nvCxnSpPr>
        <p:spPr>
          <a:xfrm rot="16200000" flipV="1">
            <a:off x="4533900" y="4191000"/>
            <a:ext cx="952500" cy="1181100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urved Connector 40"/>
          <p:cNvCxnSpPr>
            <a:stCxn id="31" idx="7"/>
            <a:endCxn id="53" idx="6"/>
          </p:cNvCxnSpPr>
          <p:nvPr/>
        </p:nvCxnSpPr>
        <p:spPr>
          <a:xfrm rot="16200000" flipV="1">
            <a:off x="3697054" y="4189646"/>
            <a:ext cx="1846496" cy="401404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urved Connector 40"/>
          <p:cNvCxnSpPr>
            <a:stCxn id="50" idx="0"/>
            <a:endCxn id="55" idx="2"/>
          </p:cNvCxnSpPr>
          <p:nvPr/>
        </p:nvCxnSpPr>
        <p:spPr>
          <a:xfrm rot="5400000" flipH="1" flipV="1">
            <a:off x="2933700" y="4152900"/>
            <a:ext cx="952500" cy="1257300"/>
          </a:xfrm>
          <a:prstGeom prst="curvedConnector2">
            <a:avLst/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urved Connector 40"/>
          <p:cNvCxnSpPr>
            <a:stCxn id="51" idx="0"/>
            <a:endCxn id="56" idx="6"/>
          </p:cNvCxnSpPr>
          <p:nvPr/>
        </p:nvCxnSpPr>
        <p:spPr>
          <a:xfrm rot="16200000" flipV="1">
            <a:off x="3733800" y="3390900"/>
            <a:ext cx="2552700" cy="1181100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urved Connector 40"/>
          <p:cNvCxnSpPr>
            <a:stCxn id="52" idx="0"/>
            <a:endCxn id="55" idx="4"/>
          </p:cNvCxnSpPr>
          <p:nvPr/>
        </p:nvCxnSpPr>
        <p:spPr>
          <a:xfrm rot="5400000" flipH="1" flipV="1">
            <a:off x="3581400" y="4610100"/>
            <a:ext cx="762000" cy="533400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3276600" y="5334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133600" y="5334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4267200" y="50292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267200" y="533400"/>
            <a:ext cx="838200" cy="762000"/>
          </a:xfrm>
          <a:prstGeom prst="roundRect">
            <a:avLst/>
          </a:prstGeom>
          <a:solidFill>
            <a:schemeClr val="accent2">
              <a:lumMod val="75000"/>
              <a:alpha val="40000"/>
            </a:schemeClr>
          </a:solidFill>
          <a:ln w="12700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971800" y="6172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b="1" dirty="0"/>
              <a:t>α</a:t>
            </a:r>
            <a:r>
              <a:rPr lang="en-US" b="1" dirty="0"/>
              <a:t>  = -1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962400" y="6183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H-score = 0.0</a:t>
            </a:r>
          </a:p>
        </p:txBody>
      </p:sp>
      <p:cxnSp>
        <p:nvCxnSpPr>
          <p:cNvPr id="40" name="Curved Connector 40"/>
          <p:cNvCxnSpPr>
            <a:stCxn id="31" idx="7"/>
            <a:endCxn id="55" idx="4"/>
          </p:cNvCxnSpPr>
          <p:nvPr/>
        </p:nvCxnSpPr>
        <p:spPr>
          <a:xfrm rot="16200000" flipV="1">
            <a:off x="4116154" y="4608746"/>
            <a:ext cx="817796" cy="591904"/>
          </a:xfrm>
          <a:prstGeom prst="curvedConnector3">
            <a:avLst>
              <a:gd name="adj1" fmla="val 50000"/>
            </a:avLst>
          </a:prstGeom>
          <a:ln w="12700">
            <a:solidFill>
              <a:srgbClr val="FF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40"/>
          <p:cNvCxnSpPr>
            <a:stCxn id="56" idx="6"/>
            <a:endCxn id="32" idx="5"/>
          </p:cNvCxnSpPr>
          <p:nvPr/>
        </p:nvCxnSpPr>
        <p:spPr>
          <a:xfrm flipV="1">
            <a:off x="4419600" y="1087204"/>
            <a:ext cx="325204" cy="1617896"/>
          </a:xfrm>
          <a:prstGeom prst="curvedConnector2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urved Connector 40"/>
          <p:cNvCxnSpPr>
            <a:stCxn id="52" idx="1"/>
            <a:endCxn id="56" idx="2"/>
          </p:cNvCxnSpPr>
          <p:nvPr/>
        </p:nvCxnSpPr>
        <p:spPr>
          <a:xfrm rot="5400000" flipH="1" flipV="1">
            <a:off x="2495550" y="3770546"/>
            <a:ext cx="2608496" cy="477604"/>
          </a:xfrm>
          <a:prstGeom prst="curvedConnector2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urved Connector 89"/>
          <p:cNvCxnSpPr>
            <a:stCxn id="31" idx="6"/>
            <a:endCxn id="54" idx="6"/>
          </p:cNvCxnSpPr>
          <p:nvPr/>
        </p:nvCxnSpPr>
        <p:spPr>
          <a:xfrm flipH="1" flipV="1">
            <a:off x="4419600" y="1866900"/>
            <a:ext cx="457200" cy="3581400"/>
          </a:xfrm>
          <a:prstGeom prst="curvedConnector3">
            <a:avLst>
              <a:gd name="adj1" fmla="val -50000"/>
            </a:avLst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000"/>
                            </p:stCondLst>
                            <p:childTnLst>
                              <p:par>
                                <p:cTn id="9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8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2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1" grpId="0" animBg="1"/>
      <p:bldP spid="32" grpId="0" animBg="1"/>
      <p:bldP spid="28" grpId="0" animBg="1"/>
      <p:bldP spid="29" grpId="0" animBg="1"/>
      <p:bldP spid="30" grpId="0" animBg="1"/>
      <p:bldP spid="33" grpId="0" animBg="1"/>
      <p:bldP spid="34" grpId="0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371600"/>
            <a:ext cx="79248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2803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286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The RP-model accurately predicts path centrality and out-degree distributions</a:t>
            </a:r>
          </a:p>
        </p:txBody>
      </p:sp>
      <p:pic>
        <p:nvPicPr>
          <p:cNvPr id="3074" name="Picture 2" descr="C:\Users\Lupu\Dropbox\Shared_Kaeser_Constantine\Materials_for_Hourglass_Presentation\update-sep-13\centrality-ccdf-commons-math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133600"/>
            <a:ext cx="4267200" cy="3200400"/>
          </a:xfrm>
          <a:prstGeom prst="rect">
            <a:avLst/>
          </a:prstGeom>
          <a:noFill/>
        </p:spPr>
      </p:pic>
      <p:pic>
        <p:nvPicPr>
          <p:cNvPr id="3075" name="Picture 3" descr="C:\Users\Lupu\Dropbox\Shared_Kaeser_Constantine\Materials_for_Hourglass_Presentation\update-sep-13\outdegree-ccdf-commons-math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133600"/>
            <a:ext cx="4267200" cy="3200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81336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What causes the hourglass effect in evolving networks?</a:t>
            </a:r>
          </a:p>
          <a:p>
            <a:pPr algn="ctr">
              <a:buNone/>
            </a:pPr>
            <a:endParaRPr lang="en-US" sz="4400" i="1" dirty="0">
              <a:solidFill>
                <a:srgbClr val="0000FF"/>
              </a:solidFill>
              <a:latin typeface="Chalkduster"/>
              <a:cs typeface="Chalkduster"/>
            </a:endParaRPr>
          </a:p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Follow-up work by Uri </a:t>
            </a:r>
            <a:r>
              <a:rPr lang="en-US" sz="4400" i="1" dirty="0" err="1">
                <a:solidFill>
                  <a:srgbClr val="0000FF"/>
                </a:solidFill>
                <a:latin typeface="Chalkduster"/>
                <a:cs typeface="Chalkduster"/>
              </a:rPr>
              <a:t>Alon’s</a:t>
            </a: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 group @ Weizmann</a:t>
            </a:r>
            <a:endParaRPr lang="en-US" sz="3600" i="1" dirty="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8076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50D46-D94B-4637-A1E6-8F50561A4BE2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11557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29000"/>
            <a:ext cx="4813300" cy="71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3581400"/>
            <a:ext cx="2788920" cy="45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7200"/>
            <a:ext cx="9144000" cy="562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304800"/>
            <a:ext cx="9144000" cy="46795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5105400"/>
            <a:ext cx="7073900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6337300"/>
            <a:ext cx="1511300" cy="292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00" y="5791200"/>
            <a:ext cx="13843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564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8600"/>
            <a:ext cx="5372100" cy="45847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0" y="5334000"/>
            <a:ext cx="8686800" cy="1524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The rank r of the goal matrix G is the width of the evolved network</a:t>
            </a:r>
          </a:p>
          <a:p>
            <a:pPr marL="0" indent="0">
              <a:buFont typeface="Arial" pitchFamily="34" charset="0"/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74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How is the hourglass effect related to: </a:t>
            </a:r>
          </a:p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Cost? </a:t>
            </a:r>
          </a:p>
          <a:p>
            <a:pPr algn="ctr">
              <a:buNone/>
            </a:pPr>
            <a:r>
              <a:rPr lang="en-US" sz="4400" i="1" dirty="0" err="1">
                <a:solidFill>
                  <a:srgbClr val="0000FF"/>
                </a:solidFill>
                <a:latin typeface="Chalkduster"/>
                <a:cs typeface="Chalkduster"/>
              </a:rPr>
              <a:t>Evolvability</a:t>
            </a: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? </a:t>
            </a:r>
          </a:p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Robustness?</a:t>
            </a:r>
            <a:endParaRPr lang="en-US" sz="3600" i="1" dirty="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503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Hourglass systems and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5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3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14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76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38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14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19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57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38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00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81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62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43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924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05800" y="1524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95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14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76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57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19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004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09600" y="1752600"/>
            <a:ext cx="3810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0"/>
          </p:cNvCxnSpPr>
          <p:nvPr/>
        </p:nvCxnSpPr>
        <p:spPr>
          <a:xfrm flipV="1">
            <a:off x="1028700" y="1752600"/>
            <a:ext cx="38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66800" y="1676400"/>
            <a:ext cx="2586178" cy="2167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95400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478281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76400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14700" y="1752600"/>
            <a:ext cx="419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0"/>
          </p:cNvCxnSpPr>
          <p:nvPr/>
        </p:nvCxnSpPr>
        <p:spPr>
          <a:xfrm flipV="1">
            <a:off x="3314700" y="1752600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0"/>
          </p:cNvCxnSpPr>
          <p:nvPr/>
        </p:nvCxnSpPr>
        <p:spPr>
          <a:xfrm flipH="1" flipV="1">
            <a:off x="685800" y="1752600"/>
            <a:ext cx="26289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49881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48000" y="29718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258485" y="9144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65435" y="40386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3400" y="4495800"/>
            <a:ext cx="3185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n*m dependencies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20931" y="9144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61" name="Oval 60"/>
          <p:cNvSpPr/>
          <p:nvPr/>
        </p:nvSpPr>
        <p:spPr>
          <a:xfrm>
            <a:off x="6096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15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77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58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239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620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01000" y="38862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166035" y="40386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69" name="Oval 68"/>
          <p:cNvSpPr/>
          <p:nvPr/>
        </p:nvSpPr>
        <p:spPr>
          <a:xfrm>
            <a:off x="7010400" y="2667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29400" y="2667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191000" y="2524780"/>
            <a:ext cx="2426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k waist nodes</a:t>
            </a:r>
          </a:p>
        </p:txBody>
      </p:sp>
      <p:cxnSp>
        <p:nvCxnSpPr>
          <p:cNvPr id="72" name="Straight Arrow Connector 71"/>
          <p:cNvCxnSpPr>
            <a:endCxn id="70" idx="4"/>
          </p:cNvCxnSpPr>
          <p:nvPr/>
        </p:nvCxnSpPr>
        <p:spPr>
          <a:xfrm flipV="1">
            <a:off x="5867400" y="2895600"/>
            <a:ext cx="8763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7"/>
            <a:endCxn id="69" idx="4"/>
          </p:cNvCxnSpPr>
          <p:nvPr/>
        </p:nvCxnSpPr>
        <p:spPr>
          <a:xfrm flipV="1">
            <a:off x="5910122" y="2895600"/>
            <a:ext cx="1214578" cy="1024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0"/>
            <a:endCxn id="16" idx="4"/>
          </p:cNvCxnSpPr>
          <p:nvPr/>
        </p:nvCxnSpPr>
        <p:spPr>
          <a:xfrm flipH="1" flipV="1">
            <a:off x="5372100" y="17526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0"/>
            <a:endCxn id="23" idx="4"/>
          </p:cNvCxnSpPr>
          <p:nvPr/>
        </p:nvCxnSpPr>
        <p:spPr>
          <a:xfrm flipV="1">
            <a:off x="6743700" y="1752600"/>
            <a:ext cx="1676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0"/>
          </p:cNvCxnSpPr>
          <p:nvPr/>
        </p:nvCxnSpPr>
        <p:spPr>
          <a:xfrm flipH="1" flipV="1">
            <a:off x="5791200" y="1752600"/>
            <a:ext cx="9525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7" idx="5"/>
          </p:cNvCxnSpPr>
          <p:nvPr/>
        </p:nvCxnSpPr>
        <p:spPr>
          <a:xfrm flipH="1" flipV="1">
            <a:off x="5833922" y="1719122"/>
            <a:ext cx="1252678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9" idx="0"/>
            <a:endCxn id="23" idx="4"/>
          </p:cNvCxnSpPr>
          <p:nvPr/>
        </p:nvCxnSpPr>
        <p:spPr>
          <a:xfrm flipV="1">
            <a:off x="7124700" y="1752600"/>
            <a:ext cx="1295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16" idx="5"/>
          </p:cNvCxnSpPr>
          <p:nvPr/>
        </p:nvCxnSpPr>
        <p:spPr>
          <a:xfrm flipH="1" flipV="1">
            <a:off x="5452922" y="1719122"/>
            <a:ext cx="1590956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6781800" y="20574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964681" y="20574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62800" y="20574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81800" y="3505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64681" y="3505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162800" y="3505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endCxn id="69" idx="4"/>
          </p:cNvCxnSpPr>
          <p:nvPr/>
        </p:nvCxnSpPr>
        <p:spPr>
          <a:xfrm flipH="1" flipV="1">
            <a:off x="7124700" y="28956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7" idx="0"/>
          </p:cNvCxnSpPr>
          <p:nvPr/>
        </p:nvCxnSpPr>
        <p:spPr>
          <a:xfrm flipH="1" flipV="1">
            <a:off x="6781800" y="2895600"/>
            <a:ext cx="13335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876800" y="4505980"/>
            <a:ext cx="3815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k*(</a:t>
            </a:r>
            <a:r>
              <a:rPr lang="en-US" sz="2800" dirty="0" err="1">
                <a:solidFill>
                  <a:srgbClr val="FF0000"/>
                </a:solidFill>
                <a:latin typeface="Comic Sans MS"/>
                <a:cs typeface="Comic Sans MS"/>
              </a:rPr>
              <a:t>n+m</a:t>
            </a:r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) dependencies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152400" y="5181600"/>
            <a:ext cx="8686800" cy="15240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Hourglass-system requires fewer in-out dependencies (edges) if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k &lt; n*m / (</a:t>
            </a:r>
            <a:r>
              <a:rPr lang="en-US" dirty="0" err="1">
                <a:solidFill>
                  <a:srgbClr val="0000FF"/>
                </a:solidFill>
                <a:latin typeface="Comic Sans MS" pitchFamily="66" charset="0"/>
              </a:rPr>
              <a:t>n+m</a:t>
            </a:r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) &lt; min{</a:t>
            </a:r>
            <a:r>
              <a:rPr lang="en-US" dirty="0" err="1">
                <a:solidFill>
                  <a:srgbClr val="0000FF"/>
                </a:solidFill>
                <a:latin typeface="Comic Sans MS" pitchFamily="66" charset="0"/>
              </a:rPr>
              <a:t>n,m</a:t>
            </a:r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}</a:t>
            </a:r>
          </a:p>
          <a:p>
            <a:pPr marL="0" indent="0" algn="ctr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3834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Hourglass systems and </a:t>
            </a:r>
            <a:r>
              <a:rPr lang="en-US" dirty="0" err="1">
                <a:solidFill>
                  <a:srgbClr val="FF0000"/>
                </a:solidFill>
                <a:latin typeface="Comic Sans MS" pitchFamily="66" charset="0"/>
              </a:rPr>
              <a:t>evolvability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5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3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14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76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38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1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19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57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38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00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81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62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43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924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05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95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14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76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57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19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00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09600" y="2057400"/>
            <a:ext cx="3810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0"/>
          </p:cNvCxnSpPr>
          <p:nvPr/>
        </p:nvCxnSpPr>
        <p:spPr>
          <a:xfrm flipV="1">
            <a:off x="1028700" y="2057400"/>
            <a:ext cx="38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66800" y="1981200"/>
            <a:ext cx="2586178" cy="2167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954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478281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764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14700" y="2057400"/>
            <a:ext cx="419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0"/>
          </p:cNvCxnSpPr>
          <p:nvPr/>
        </p:nvCxnSpPr>
        <p:spPr>
          <a:xfrm flipV="1">
            <a:off x="3314700" y="2057400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0"/>
          </p:cNvCxnSpPr>
          <p:nvPr/>
        </p:nvCxnSpPr>
        <p:spPr>
          <a:xfrm flipH="1" flipV="1">
            <a:off x="685800" y="2057400"/>
            <a:ext cx="26289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49881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480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258485" y="12192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65435" y="43434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18028" y="4800600"/>
            <a:ext cx="3444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Requires m changes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20931" y="12192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61" name="Oval 60"/>
          <p:cNvSpPr/>
          <p:nvPr/>
        </p:nvSpPr>
        <p:spPr>
          <a:xfrm>
            <a:off x="6096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15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77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58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239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620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01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166035" y="43434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69" name="Oval 68"/>
          <p:cNvSpPr/>
          <p:nvPr/>
        </p:nvSpPr>
        <p:spPr>
          <a:xfrm>
            <a:off x="7010400" y="2971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29400" y="2971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191000" y="2829580"/>
            <a:ext cx="2426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k waist nodes</a:t>
            </a:r>
          </a:p>
        </p:txBody>
      </p:sp>
      <p:cxnSp>
        <p:nvCxnSpPr>
          <p:cNvPr id="72" name="Straight Arrow Connector 71"/>
          <p:cNvCxnSpPr>
            <a:endCxn id="70" idx="4"/>
          </p:cNvCxnSpPr>
          <p:nvPr/>
        </p:nvCxnSpPr>
        <p:spPr>
          <a:xfrm flipV="1">
            <a:off x="5867400" y="3200400"/>
            <a:ext cx="8763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7"/>
            <a:endCxn id="69" idx="4"/>
          </p:cNvCxnSpPr>
          <p:nvPr/>
        </p:nvCxnSpPr>
        <p:spPr>
          <a:xfrm flipV="1">
            <a:off x="5910122" y="3200400"/>
            <a:ext cx="1214578" cy="1024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0"/>
            <a:endCxn id="16" idx="4"/>
          </p:cNvCxnSpPr>
          <p:nvPr/>
        </p:nvCxnSpPr>
        <p:spPr>
          <a:xfrm flipH="1" flipV="1">
            <a:off x="5372100" y="20574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0"/>
            <a:endCxn id="23" idx="4"/>
          </p:cNvCxnSpPr>
          <p:nvPr/>
        </p:nvCxnSpPr>
        <p:spPr>
          <a:xfrm flipV="1">
            <a:off x="6743700" y="2057400"/>
            <a:ext cx="1676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0"/>
          </p:cNvCxnSpPr>
          <p:nvPr/>
        </p:nvCxnSpPr>
        <p:spPr>
          <a:xfrm flipH="1" flipV="1">
            <a:off x="5791200" y="2057400"/>
            <a:ext cx="9525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7" idx="5"/>
          </p:cNvCxnSpPr>
          <p:nvPr/>
        </p:nvCxnSpPr>
        <p:spPr>
          <a:xfrm flipH="1" flipV="1">
            <a:off x="5833922" y="2023922"/>
            <a:ext cx="1252678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9" idx="0"/>
            <a:endCxn id="23" idx="4"/>
          </p:cNvCxnSpPr>
          <p:nvPr/>
        </p:nvCxnSpPr>
        <p:spPr>
          <a:xfrm flipV="1">
            <a:off x="7124700" y="2057400"/>
            <a:ext cx="1295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16" idx="5"/>
          </p:cNvCxnSpPr>
          <p:nvPr/>
        </p:nvCxnSpPr>
        <p:spPr>
          <a:xfrm flipH="1" flipV="1">
            <a:off x="5452922" y="2023922"/>
            <a:ext cx="1590956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6781800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964681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62800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81800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64681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162800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endCxn id="69" idx="4"/>
          </p:cNvCxnSpPr>
          <p:nvPr/>
        </p:nvCxnSpPr>
        <p:spPr>
          <a:xfrm flipH="1" flipV="1">
            <a:off x="7124700" y="32004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7" idx="0"/>
          </p:cNvCxnSpPr>
          <p:nvPr/>
        </p:nvCxnSpPr>
        <p:spPr>
          <a:xfrm flipH="1" flipV="1">
            <a:off x="6781800" y="3200400"/>
            <a:ext cx="13335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105400" y="4810780"/>
            <a:ext cx="33593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Requires k changes</a:t>
            </a:r>
          </a:p>
        </p:txBody>
      </p: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152400" y="5486400"/>
            <a:ext cx="8686800" cy="152400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What if a source or target needs to be modified?</a:t>
            </a:r>
          </a:p>
          <a:p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But what if the source/target relations require changes at the waist?</a:t>
            </a:r>
            <a:endParaRPr lang="en-US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50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-7200000" s="0" l="0"/>
                                      </p:by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6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How to represent a hierarchically modular system with a</a:t>
            </a:r>
          </a:p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network?</a:t>
            </a:r>
            <a:endParaRPr lang="en-US" sz="3600" i="1" dirty="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2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Hourglass systems and robustness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95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33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14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76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057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38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19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00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814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019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57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638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00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81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62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543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924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305800" y="1828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295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14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76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057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38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19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004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609600" y="2057400"/>
            <a:ext cx="3810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6" idx="0"/>
          </p:cNvCxnSpPr>
          <p:nvPr/>
        </p:nvCxnSpPr>
        <p:spPr>
          <a:xfrm flipV="1">
            <a:off x="1028700" y="2057400"/>
            <a:ext cx="38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1066800" y="1981200"/>
            <a:ext cx="2586178" cy="2167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2954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478281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6764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3314700" y="2057400"/>
            <a:ext cx="4191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1" idx="0"/>
          </p:cNvCxnSpPr>
          <p:nvPr/>
        </p:nvCxnSpPr>
        <p:spPr>
          <a:xfrm flipV="1">
            <a:off x="3314700" y="2057400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1" idx="0"/>
          </p:cNvCxnSpPr>
          <p:nvPr/>
        </p:nvCxnSpPr>
        <p:spPr>
          <a:xfrm flipH="1" flipV="1">
            <a:off x="685800" y="2057400"/>
            <a:ext cx="2628900" cy="2133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26670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849881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048000" y="32766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258485" y="12192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365435" y="43434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20931" y="1219200"/>
            <a:ext cx="182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m targets</a:t>
            </a:r>
          </a:p>
        </p:txBody>
      </p:sp>
      <p:sp>
        <p:nvSpPr>
          <p:cNvPr id="61" name="Oval 60"/>
          <p:cNvSpPr/>
          <p:nvPr/>
        </p:nvSpPr>
        <p:spPr>
          <a:xfrm>
            <a:off x="6096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715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77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858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239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620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8001000" y="41910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166035" y="4343400"/>
            <a:ext cx="1758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/>
                <a:cs typeface="Comic Sans MS"/>
              </a:rPr>
              <a:t>n sources</a:t>
            </a:r>
          </a:p>
        </p:txBody>
      </p:sp>
      <p:sp>
        <p:nvSpPr>
          <p:cNvPr id="69" name="Oval 68"/>
          <p:cNvSpPr/>
          <p:nvPr/>
        </p:nvSpPr>
        <p:spPr>
          <a:xfrm>
            <a:off x="7010400" y="2971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629400" y="2971800"/>
            <a:ext cx="228600" cy="2286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4191000" y="2829580"/>
            <a:ext cx="2426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omic Sans MS"/>
                <a:cs typeface="Comic Sans MS"/>
              </a:rPr>
              <a:t>k waist nodes</a:t>
            </a:r>
          </a:p>
        </p:txBody>
      </p:sp>
      <p:cxnSp>
        <p:nvCxnSpPr>
          <p:cNvPr id="72" name="Straight Arrow Connector 71"/>
          <p:cNvCxnSpPr>
            <a:endCxn id="70" idx="4"/>
          </p:cNvCxnSpPr>
          <p:nvPr/>
        </p:nvCxnSpPr>
        <p:spPr>
          <a:xfrm flipV="1">
            <a:off x="5867400" y="3200400"/>
            <a:ext cx="8763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2" idx="7"/>
            <a:endCxn id="69" idx="4"/>
          </p:cNvCxnSpPr>
          <p:nvPr/>
        </p:nvCxnSpPr>
        <p:spPr>
          <a:xfrm flipV="1">
            <a:off x="5910122" y="3200400"/>
            <a:ext cx="1214578" cy="10240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0" idx="0"/>
            <a:endCxn id="16" idx="4"/>
          </p:cNvCxnSpPr>
          <p:nvPr/>
        </p:nvCxnSpPr>
        <p:spPr>
          <a:xfrm flipH="1" flipV="1">
            <a:off x="5372100" y="2057400"/>
            <a:ext cx="13716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0" idx="0"/>
            <a:endCxn id="23" idx="4"/>
          </p:cNvCxnSpPr>
          <p:nvPr/>
        </p:nvCxnSpPr>
        <p:spPr>
          <a:xfrm flipV="1">
            <a:off x="6743700" y="2057400"/>
            <a:ext cx="1676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0" idx="0"/>
          </p:cNvCxnSpPr>
          <p:nvPr/>
        </p:nvCxnSpPr>
        <p:spPr>
          <a:xfrm flipH="1" flipV="1">
            <a:off x="5791200" y="2057400"/>
            <a:ext cx="9525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endCxn id="17" idx="5"/>
          </p:cNvCxnSpPr>
          <p:nvPr/>
        </p:nvCxnSpPr>
        <p:spPr>
          <a:xfrm flipH="1" flipV="1">
            <a:off x="5833922" y="2023922"/>
            <a:ext cx="1252678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69" idx="0"/>
            <a:endCxn id="23" idx="4"/>
          </p:cNvCxnSpPr>
          <p:nvPr/>
        </p:nvCxnSpPr>
        <p:spPr>
          <a:xfrm flipV="1">
            <a:off x="7124700" y="2057400"/>
            <a:ext cx="12954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endCxn id="16" idx="5"/>
          </p:cNvCxnSpPr>
          <p:nvPr/>
        </p:nvCxnSpPr>
        <p:spPr>
          <a:xfrm flipH="1" flipV="1">
            <a:off x="5452922" y="2023922"/>
            <a:ext cx="1590956" cy="947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6781800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6964681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162800" y="23622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6781800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6964681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162800" y="3810000"/>
            <a:ext cx="45719" cy="762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Arrow Connector 97"/>
          <p:cNvCxnSpPr>
            <a:endCxn id="69" idx="4"/>
          </p:cNvCxnSpPr>
          <p:nvPr/>
        </p:nvCxnSpPr>
        <p:spPr>
          <a:xfrm flipH="1" flipV="1">
            <a:off x="7124700" y="3200400"/>
            <a:ext cx="9906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67" idx="0"/>
          </p:cNvCxnSpPr>
          <p:nvPr/>
        </p:nvCxnSpPr>
        <p:spPr>
          <a:xfrm flipH="1" flipV="1">
            <a:off x="6781800" y="3200400"/>
            <a:ext cx="133350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Content Placeholder 2"/>
          <p:cNvSpPr>
            <a:spLocks noGrp="1"/>
          </p:cNvSpPr>
          <p:nvPr>
            <p:ph idx="1"/>
          </p:nvPr>
        </p:nvSpPr>
        <p:spPr>
          <a:xfrm>
            <a:off x="152400" y="5257800"/>
            <a:ext cx="8686800" cy="1524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What if a source/target fails?</a:t>
            </a:r>
          </a:p>
          <a:p>
            <a:r>
              <a:rPr lang="en-US" dirty="0">
                <a:solidFill>
                  <a:srgbClr val="0000FF"/>
                </a:solidFill>
                <a:latin typeface="Comic Sans MS" pitchFamily="66" charset="0"/>
              </a:rPr>
              <a:t>What if a waist node fails?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66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1" animBg="1"/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85800" y="381000"/>
            <a:ext cx="8686800" cy="8382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The pros &amp; cons of </a:t>
            </a:r>
            <a:br>
              <a:rPr lang="en-US" dirty="0">
                <a:solidFill>
                  <a:srgbClr val="FF0000"/>
                </a:solidFill>
                <a:latin typeface="Comic Sans MS" pitchFamily="66" charset="0"/>
              </a:rPr>
            </a:br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having a thin waist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1200"/>
            <a:ext cx="8763000" cy="54102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Hourglass structure facilitates </a:t>
            </a:r>
            <a:r>
              <a:rPr lang="en-US" sz="2800" dirty="0" err="1">
                <a:solidFill>
                  <a:srgbClr val="FF0000"/>
                </a:solidFill>
                <a:latin typeface="Comic Sans MS" pitchFamily="66" charset="0"/>
              </a:rPr>
              <a:t>evolvability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 </a:t>
            </a:r>
          </a:p>
          <a:p>
            <a:pPr lvl="1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Changes at lower/higher layers are easier &amp; do not require system-wide changes 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Hourglass structure provides 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robustness</a:t>
            </a:r>
          </a:p>
          <a:p>
            <a:pPr lvl="1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Failure of modules at lower/higher layers are less likely to cause system-wide failures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Modules at waist persist for long time, limiting space of possible source-target dependencies: 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ossification</a:t>
            </a:r>
            <a:endParaRPr lang="en-US" sz="2800" dirty="0">
              <a:solidFill>
                <a:schemeClr val="tx2">
                  <a:lumMod val="75000"/>
                </a:schemeClr>
              </a:solidFill>
              <a:latin typeface="Comic Sans MS" pitchFamily="66" charset="0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Comic Sans MS" pitchFamily="66" charset="0"/>
              </a:rPr>
              <a:t>Nodes at waist are system’s greatest </a:t>
            </a: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fragility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-152400"/>
            <a:ext cx="2159000" cy="227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2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19200"/>
            <a:ext cx="8305800" cy="15240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Ongoing work -</a:t>
            </a:r>
          </a:p>
          <a:p>
            <a:pPr algn="ctr">
              <a:buNone/>
            </a:pPr>
            <a:r>
              <a:rPr lang="en-US" sz="4400" i="1">
                <a:solidFill>
                  <a:srgbClr val="0000FF"/>
                </a:solidFill>
                <a:latin typeface="Chalkduster"/>
                <a:cs typeface="Chalkduster"/>
              </a:rPr>
              <a:t>Part of </a:t>
            </a:r>
            <a:r>
              <a:rPr lang="en-US" sz="4400" i="1" dirty="0">
                <a:solidFill>
                  <a:srgbClr val="0000FF"/>
                </a:solidFill>
                <a:latin typeface="Chalkduster"/>
                <a:cs typeface="Chalkduster"/>
              </a:rPr>
              <a:t>DARPA’s Lifelong Learning Machines (L2M) program</a:t>
            </a:r>
            <a:endParaRPr lang="en-US" sz="3600" i="1" dirty="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53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1"/>
          <p:cNvSpPr txBox="1">
            <a:spLocks/>
          </p:cNvSpPr>
          <p:nvPr/>
        </p:nvSpPr>
        <p:spPr>
          <a:xfrm>
            <a:off x="-19040" y="0"/>
            <a:ext cx="596264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Hourglass effect in </a:t>
            </a:r>
          </a:p>
          <a:p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deep learning</a:t>
            </a: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5029200" y="6248400"/>
            <a:ext cx="4114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Comic Sans MS" pitchFamily="66" charset="0"/>
              </a:rPr>
              <a:t>Hinton’s </a:t>
            </a:r>
            <a:r>
              <a:rPr lang="en-US" sz="2800" dirty="0" err="1">
                <a:latin typeface="Comic Sans MS" pitchFamily="66" charset="0"/>
              </a:rPr>
              <a:t>autoencoder</a:t>
            </a:r>
            <a:endParaRPr lang="en-US" sz="2800" dirty="0"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latin typeface="Comic Sans MS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8125"/>
            <a:ext cx="2628367" cy="59897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" y="1066800"/>
            <a:ext cx="5033963" cy="37338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6200" y="4953000"/>
            <a:ext cx="50292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 dirty="0">
                <a:latin typeface="Comic Sans MS" pitchFamily="66" charset="0"/>
              </a:rPr>
              <a:t>Fukushima’s </a:t>
            </a:r>
            <a:r>
              <a:rPr lang="en-US" sz="2800" dirty="0" err="1">
                <a:latin typeface="Comic Sans MS" pitchFamily="66" charset="0"/>
              </a:rPr>
              <a:t>neocognitron</a:t>
            </a:r>
            <a:endParaRPr lang="en-US" sz="2800" dirty="0">
              <a:latin typeface="Comic Sans MS" pitchFamily="66" charset="0"/>
            </a:endParaRPr>
          </a:p>
          <a:p>
            <a:pPr>
              <a:defRPr/>
            </a:pPr>
            <a:endParaRPr lang="en-US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805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5E2AF7-1B99-594F-B84E-9A380207E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143000"/>
            <a:ext cx="8212383" cy="40386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7C3A76-990A-764B-9235-423F7FBA1B8E}"/>
              </a:ext>
            </a:extLst>
          </p:cNvPr>
          <p:cNvSpPr txBox="1">
            <a:spLocks/>
          </p:cNvSpPr>
          <p:nvPr/>
        </p:nvSpPr>
        <p:spPr>
          <a:xfrm>
            <a:off x="-19040" y="0"/>
            <a:ext cx="878204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Hourglass effect in multisensory integration?</a:t>
            </a:r>
          </a:p>
        </p:txBody>
      </p:sp>
    </p:spTree>
    <p:extLst>
      <p:ext uri="{BB962C8B-B14F-4D97-AF65-F5344CB8AC3E}">
        <p14:creationId xmlns:p14="http://schemas.microsoft.com/office/powerpoint/2010/main" val="1704801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58372-820B-334B-89CB-2FD140C8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19" y="1219200"/>
            <a:ext cx="7612381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563F5B-1A58-3A42-B513-62A7A8F0AF9E}"/>
              </a:ext>
            </a:extLst>
          </p:cNvPr>
          <p:cNvSpPr txBox="1">
            <a:spLocks/>
          </p:cNvSpPr>
          <p:nvPr/>
        </p:nvSpPr>
        <p:spPr>
          <a:xfrm>
            <a:off x="-19040" y="0"/>
            <a:ext cx="885824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Hourglass effect in lifelong learning machines</a:t>
            </a:r>
          </a:p>
        </p:txBody>
      </p:sp>
    </p:spTree>
    <p:extLst>
      <p:ext uri="{BB962C8B-B14F-4D97-AF65-F5344CB8AC3E}">
        <p14:creationId xmlns:p14="http://schemas.microsoft.com/office/powerpoint/2010/main" val="15168009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327886" cy="48006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mic Sans MS" pitchFamily="66" charset="0"/>
              </a:rPr>
              <a:t>Hierarchical modularity is an important and universal property of complex systems</a:t>
            </a:r>
          </a:p>
          <a:p>
            <a:r>
              <a:rPr lang="en-US" sz="2800" dirty="0">
                <a:solidFill>
                  <a:srgbClr val="660066"/>
                </a:solidFill>
                <a:latin typeface="Comic Sans MS" pitchFamily="66" charset="0"/>
              </a:rPr>
              <a:t>We showed that systems from diverse disciplines evolve to (or designed to have) a hierarchical architecture in which a small number of intermediate modules are highly central and preserved</a:t>
            </a:r>
          </a:p>
          <a:p>
            <a:r>
              <a:rPr lang="en-US" sz="2800" dirty="0">
                <a:solidFill>
                  <a:srgbClr val="0000FF"/>
                </a:solidFill>
                <a:latin typeface="Comic Sans MS" pitchFamily="66" charset="0"/>
              </a:rPr>
              <a:t>Proposed a model to explain this phenomenon: Reuse-Preference</a:t>
            </a:r>
          </a:p>
          <a:p>
            <a:r>
              <a:rPr lang="en-US" sz="2800" dirty="0">
                <a:solidFill>
                  <a:srgbClr val="660066"/>
                </a:solidFill>
                <a:latin typeface="Comic Sans MS" pitchFamily="66" charset="0"/>
              </a:rPr>
              <a:t>Connections with System Design, Cost, </a:t>
            </a:r>
            <a:r>
              <a:rPr lang="en-US" sz="2800" dirty="0" err="1">
                <a:solidFill>
                  <a:srgbClr val="660066"/>
                </a:solidFill>
                <a:latin typeface="Comic Sans MS" pitchFamily="66" charset="0"/>
              </a:rPr>
              <a:t>Evolvability</a:t>
            </a:r>
            <a:r>
              <a:rPr lang="en-US" sz="2800" dirty="0">
                <a:solidFill>
                  <a:srgbClr val="660066"/>
                </a:solidFill>
                <a:latin typeface="Comic Sans MS" pitchFamily="66" charset="0"/>
              </a:rPr>
              <a:t> and Robustness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Concluding remarks</a:t>
            </a:r>
          </a:p>
        </p:txBody>
      </p:sp>
    </p:spTree>
    <p:extLst>
      <p:ext uri="{BB962C8B-B14F-4D97-AF65-F5344CB8AC3E}">
        <p14:creationId xmlns:p14="http://schemas.microsoft.com/office/powerpoint/2010/main" val="263175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33600" y="381000"/>
            <a:ext cx="5562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GB" sz="4000" dirty="0">
                <a:latin typeface="Comic Sans MS"/>
                <a:cs typeface="Comic Sans MS"/>
              </a:rPr>
              <a:t>Joint work with my student</a:t>
            </a:r>
          </a:p>
          <a:p>
            <a:pPr marL="0" indent="0" algn="ctr">
              <a:buFont typeface="Arial" pitchFamily="34" charset="0"/>
              <a:buNone/>
            </a:pPr>
            <a:r>
              <a:rPr lang="en-GB" sz="4000" dirty="0" err="1">
                <a:latin typeface="Comic Sans MS"/>
                <a:cs typeface="Comic Sans MS"/>
              </a:rPr>
              <a:t>Kaeser</a:t>
            </a:r>
            <a:r>
              <a:rPr lang="en-GB" sz="4000" dirty="0">
                <a:latin typeface="Comic Sans MS"/>
                <a:cs typeface="Comic Sans MS"/>
              </a:rPr>
              <a:t> Md. </a:t>
            </a:r>
            <a:r>
              <a:rPr lang="en-GB" sz="4000" dirty="0" err="1">
                <a:latin typeface="Comic Sans MS"/>
                <a:cs typeface="Comic Sans MS"/>
              </a:rPr>
              <a:t>Sabrin</a:t>
            </a:r>
            <a:endParaRPr lang="en-GB" sz="4000" dirty="0">
              <a:latin typeface="Comic Sans MS"/>
              <a:cs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05000"/>
            <a:ext cx="3352800" cy="368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103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1143000"/>
          </a:xfrm>
        </p:spPr>
        <p:txBody>
          <a:bodyPr>
            <a:normAutofit fontScale="90000"/>
          </a:bodyPr>
          <a:lstStyle/>
          <a:p>
            <a:pPr marL="0" indent="0"/>
            <a:r>
              <a:rPr lang="en-GB" sz="4000" dirty="0">
                <a:latin typeface="Comic Sans MS"/>
                <a:cs typeface="Comic Sans MS"/>
              </a:rPr>
              <a:t>and my late student </a:t>
            </a:r>
            <a:r>
              <a:rPr lang="en-GB" sz="4000" dirty="0" err="1">
                <a:latin typeface="Comic Sans MS"/>
                <a:cs typeface="Comic Sans MS"/>
              </a:rPr>
              <a:t>Saamer</a:t>
            </a:r>
            <a:r>
              <a:rPr lang="en-GB" sz="4000" dirty="0">
                <a:latin typeface="Comic Sans MS"/>
                <a:cs typeface="Comic Sans MS"/>
              </a:rPr>
              <a:t> </a:t>
            </a:r>
            <a:r>
              <a:rPr lang="en-GB" sz="4000" dirty="0" err="1">
                <a:latin typeface="Comic Sans MS"/>
                <a:cs typeface="Comic Sans MS"/>
              </a:rPr>
              <a:t>Akhshabi</a:t>
            </a:r>
            <a:endParaRPr lang="en-GB" sz="4000" dirty="0">
              <a:latin typeface="Comic Sans MS"/>
              <a:cs typeface="Comic Sans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15000"/>
            <a:ext cx="8229600" cy="1325563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latin typeface="Comic Sans MS"/>
                <a:cs typeface="Comic Sans MS"/>
              </a:rPr>
              <a:t>1 April 1987 – 6 March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122" name="Picture 2" descr="D:\Downloads\197157_10150128207819805_7242765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2631948" cy="365548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3450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144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69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8FE7-A9E6-4CF2-8700-1DEEF3E1E65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2400" y="-76200"/>
            <a:ext cx="8534400" cy="1143000"/>
          </a:xfrm>
        </p:spPr>
        <p:txBody>
          <a:bodyPr>
            <a:normAutofit/>
          </a:bodyPr>
          <a:lstStyle/>
          <a:p>
            <a:pPr marL="0" indent="0"/>
            <a:r>
              <a:rPr lang="en-GB" dirty="0">
                <a:solidFill>
                  <a:srgbClr val="FF0000"/>
                </a:solidFill>
                <a:latin typeface="Comic Sans MS"/>
                <a:cs typeface="Comic Sans MS"/>
              </a:rPr>
              <a:t>Dependency networks</a:t>
            </a:r>
          </a:p>
        </p:txBody>
      </p:sp>
      <p:pic>
        <p:nvPicPr>
          <p:cNvPr id="5" name="Picture 30" descr="C:\Users\Lupu\Dropbox\Shared_Kaeser_Constantine\Hourglass Effect on DAG\Poster\f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02" y="1371600"/>
            <a:ext cx="332994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28"/>
          <p:cNvSpPr txBox="1">
            <a:spLocks noChangeAspect="1" noChangeArrowheads="1"/>
          </p:cNvSpPr>
          <p:nvPr/>
        </p:nvSpPr>
        <p:spPr bwMode="auto">
          <a:xfrm>
            <a:off x="4267200" y="990600"/>
            <a:ext cx="4572000" cy="563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i="1" dirty="0">
                <a:solidFill>
                  <a:srgbClr val="FF6600"/>
                </a:solidFill>
                <a:latin typeface="Comic Sans MS"/>
                <a:cs typeface="Comic Sans MS"/>
              </a:rPr>
              <a:t>Sources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: orange nodes</a:t>
            </a:r>
          </a:p>
          <a:p>
            <a:pPr marL="342900" indent="-342900">
              <a:buFont typeface="Arial"/>
              <a:buChar char="•"/>
            </a:pPr>
            <a:endParaRPr lang="en-US" sz="2400" i="1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i="1" dirty="0">
                <a:solidFill>
                  <a:srgbClr val="008000"/>
                </a:solidFill>
                <a:latin typeface="Comic Sans MS"/>
                <a:cs typeface="Comic Sans MS"/>
              </a:rPr>
              <a:t>Intermediates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: green nodes</a:t>
            </a:r>
            <a:endParaRPr lang="en-US" sz="2400" i="1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endParaRPr lang="en-US" sz="2400" i="1" dirty="0">
              <a:solidFill>
                <a:srgbClr val="0000FF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i="1" dirty="0">
                <a:solidFill>
                  <a:srgbClr val="0000FF"/>
                </a:solidFill>
                <a:latin typeface="Comic Sans MS"/>
                <a:cs typeface="Comic Sans MS"/>
              </a:rPr>
              <a:t>Targets</a:t>
            </a: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: blue nodes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Directed &amp; Acyclic Graph (DAG)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Key concept: </a:t>
            </a:r>
            <a:r>
              <a:rPr lang="en-US" sz="2400" dirty="0">
                <a:solidFill>
                  <a:srgbClr val="FF0000"/>
                </a:solidFill>
                <a:latin typeface="Comic Sans MS"/>
                <a:cs typeface="Comic Sans MS"/>
              </a:rPr>
              <a:t>Source-Target (ST) dependency paths</a:t>
            </a:r>
          </a:p>
          <a:p>
            <a:pPr marL="342900" indent="-342900">
              <a:buFont typeface="Arial"/>
              <a:buChar char="•"/>
            </a:pPr>
            <a:endParaRPr lang="en-US" sz="2400" i="1" dirty="0">
              <a:solidFill>
                <a:srgbClr val="262626"/>
              </a:solidFill>
              <a:latin typeface="Comic Sans MS"/>
              <a:cs typeface="Comic Sans M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262626"/>
                </a:solidFill>
                <a:latin typeface="Comic Sans MS"/>
                <a:cs typeface="Comic Sans MS"/>
              </a:rPr>
              <a:t>Sources &amp; Targets may be given or chosen based on  in/out degree</a:t>
            </a:r>
          </a:p>
        </p:txBody>
      </p:sp>
    </p:spTree>
    <p:extLst>
      <p:ext uri="{BB962C8B-B14F-4D97-AF65-F5344CB8AC3E}">
        <p14:creationId xmlns:p14="http://schemas.microsoft.com/office/powerpoint/2010/main" val="39173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38400" y="1981200"/>
            <a:ext cx="4343400" cy="4343400"/>
            <a:chOff x="5181600" y="1905000"/>
            <a:chExt cx="3200400" cy="4114800"/>
          </a:xfrm>
        </p:grpSpPr>
        <p:grpSp>
          <p:nvGrpSpPr>
            <p:cNvPr id="3" name="Group 39"/>
            <p:cNvGrpSpPr>
              <a:grpSpLocks noChangeAspect="1"/>
            </p:cNvGrpSpPr>
            <p:nvPr/>
          </p:nvGrpSpPr>
          <p:grpSpPr>
            <a:xfrm>
              <a:off x="5257800" y="1981200"/>
              <a:ext cx="2895600" cy="381000"/>
              <a:chOff x="1752600" y="1066800"/>
              <a:chExt cx="2895600" cy="381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1752600" y="1066800"/>
                <a:ext cx="381000" cy="381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j</a:t>
                </a: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590800" y="1066800"/>
                <a:ext cx="381000" cy="381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k</a:t>
                </a:r>
                <a:endParaRPr lang="en-US" sz="2800" b="1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267200" y="1066800"/>
                <a:ext cx="381000" cy="381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</a:t>
                </a:r>
                <a:endParaRPr lang="en-US" sz="2800" b="1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3429000" y="1066800"/>
                <a:ext cx="381000" cy="3810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l</a:t>
                </a:r>
                <a:endParaRPr lang="en-US" sz="2800" b="1" dirty="0"/>
              </a:p>
            </p:txBody>
          </p:sp>
        </p:grp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6553200" y="29718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h</a:t>
              </a: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7391400" y="29718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i</a:t>
              </a:r>
              <a:endParaRPr lang="en-US" sz="2800" b="1" dirty="0"/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5715000" y="29718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</a:t>
              </a:r>
              <a:endParaRPr lang="en-US" sz="2800" b="1" dirty="0"/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6553200" y="38862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 w="38100" cmpd="sng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</a:t>
              </a:r>
              <a:endParaRPr lang="en-US" sz="2800" b="1" dirty="0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867400" y="47244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</a:t>
              </a:r>
              <a:endParaRPr lang="en-US" sz="2800" b="1" dirty="0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7086600" y="4724400"/>
              <a:ext cx="381000" cy="3810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e</a:t>
              </a:r>
              <a:endParaRPr lang="en-US" sz="2800" b="1" dirty="0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7696200" y="5562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c</a:t>
              </a:r>
              <a:endParaRPr lang="en-US" sz="2800" b="1" dirty="0"/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6477000" y="5562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</a:t>
              </a:r>
              <a:endParaRPr lang="en-US" sz="2800" b="1" dirty="0"/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>
              <a:off x="5334000" y="5562600"/>
              <a:ext cx="381000" cy="3810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a</a:t>
              </a:r>
              <a:endParaRPr lang="en-US" sz="2800" b="1" dirty="0"/>
            </a:p>
          </p:txBody>
        </p:sp>
        <p:cxnSp>
          <p:nvCxnSpPr>
            <p:cNvPr id="54" name="Straight Arrow Connector 53"/>
            <p:cNvCxnSpPr>
              <a:cxnSpLocks noChangeAspect="1"/>
              <a:stCxn id="53" idx="7"/>
              <a:endCxn id="50" idx="3"/>
            </p:cNvCxnSpPr>
            <p:nvPr/>
          </p:nvCxnSpPr>
          <p:spPr>
            <a:xfrm rot="5400000" flipH="1" flipV="1">
              <a:off x="6116404" y="4592404"/>
              <a:ext cx="568792" cy="1483192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cxnSpLocks noChangeAspect="1"/>
              <a:stCxn id="45" idx="0"/>
            </p:cNvCxnSpPr>
            <p:nvPr/>
          </p:nvCxnSpPr>
          <p:spPr>
            <a:xfrm rot="5400000" flipH="1" flipV="1">
              <a:off x="6668854" y="2381250"/>
              <a:ext cx="665396" cy="515704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cxnSpLocks noChangeAspect="1"/>
              <a:stCxn id="48" idx="1"/>
              <a:endCxn id="47" idx="4"/>
            </p:cNvCxnSpPr>
            <p:nvPr/>
          </p:nvCxnSpPr>
          <p:spPr>
            <a:xfrm rot="16200000" flipV="1">
              <a:off x="5962650" y="3295650"/>
              <a:ext cx="589196" cy="703496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cxnSpLocks noChangeAspect="1"/>
              <a:stCxn id="52" idx="7"/>
              <a:endCxn id="49" idx="5"/>
            </p:cNvCxnSpPr>
            <p:nvPr/>
          </p:nvCxnSpPr>
          <p:spPr>
            <a:xfrm rot="16200000" flipV="1">
              <a:off x="6213008" y="5029200"/>
              <a:ext cx="568792" cy="609600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cxnSpLocks noChangeAspect="1"/>
              <a:stCxn id="49" idx="7"/>
              <a:endCxn id="48" idx="3"/>
            </p:cNvCxnSpPr>
            <p:nvPr/>
          </p:nvCxnSpPr>
          <p:spPr>
            <a:xfrm rot="5400000" flipH="1" flipV="1">
              <a:off x="6116404" y="4287604"/>
              <a:ext cx="568792" cy="416392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cxnSpLocks noChangeAspect="1"/>
              <a:stCxn id="48" idx="0"/>
              <a:endCxn id="45" idx="4"/>
            </p:cNvCxnSpPr>
            <p:nvPr/>
          </p:nvCxnSpPr>
          <p:spPr>
            <a:xfrm rot="5400000" flipH="1" flipV="1">
              <a:off x="6477000" y="3619500"/>
              <a:ext cx="533400" cy="1588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cxnSpLocks noChangeAspect="1"/>
              <a:stCxn id="50" idx="0"/>
              <a:endCxn id="48" idx="5"/>
            </p:cNvCxnSpPr>
            <p:nvPr/>
          </p:nvCxnSpPr>
          <p:spPr>
            <a:xfrm rot="16200000" flipV="1">
              <a:off x="6821254" y="4268554"/>
              <a:ext cx="512996" cy="398696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cxnSpLocks noChangeAspect="1"/>
              <a:stCxn id="51" idx="1"/>
              <a:endCxn id="50" idx="5"/>
            </p:cNvCxnSpPr>
            <p:nvPr/>
          </p:nvCxnSpPr>
          <p:spPr>
            <a:xfrm rot="16200000" flipV="1">
              <a:off x="7297504" y="5163904"/>
              <a:ext cx="568792" cy="340192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cxnSpLocks noChangeAspect="1"/>
              <a:stCxn id="46" idx="0"/>
            </p:cNvCxnSpPr>
            <p:nvPr/>
          </p:nvCxnSpPr>
          <p:spPr>
            <a:xfrm rot="5400000" flipH="1" flipV="1">
              <a:off x="7372350" y="2515954"/>
              <a:ext cx="665396" cy="246296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cxnSpLocks noChangeAspect="1"/>
              <a:stCxn id="46" idx="0"/>
            </p:cNvCxnSpPr>
            <p:nvPr/>
          </p:nvCxnSpPr>
          <p:spPr>
            <a:xfrm rot="16200000" flipV="1">
              <a:off x="6668854" y="2058754"/>
              <a:ext cx="665396" cy="1160696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cxnSpLocks noChangeAspect="1"/>
              <a:stCxn id="48" idx="7"/>
              <a:endCxn id="46" idx="3"/>
            </p:cNvCxnSpPr>
            <p:nvPr/>
          </p:nvCxnSpPr>
          <p:spPr>
            <a:xfrm rot="5400000" flipH="1" flipV="1">
              <a:off x="6840304" y="3335104"/>
              <a:ext cx="644992" cy="568792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cxnSpLocks noChangeAspect="1"/>
              <a:stCxn id="47" idx="1"/>
            </p:cNvCxnSpPr>
            <p:nvPr/>
          </p:nvCxnSpPr>
          <p:spPr>
            <a:xfrm rot="16200000" flipV="1">
              <a:off x="5316304" y="2573104"/>
              <a:ext cx="721192" cy="187792"/>
            </a:xfrm>
            <a:prstGeom prst="straightConnector1">
              <a:avLst/>
            </a:prstGeom>
            <a:ln w="12700">
              <a:solidFill>
                <a:schemeClr val="accent4">
                  <a:lumMod val="50000"/>
                </a:schemeClr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96"/>
            <p:cNvSpPr/>
            <p:nvPr/>
          </p:nvSpPr>
          <p:spPr>
            <a:xfrm>
              <a:off x="5181600" y="5486400"/>
              <a:ext cx="3200400" cy="53340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5181600" y="4648200"/>
              <a:ext cx="3200400" cy="53340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ounded Rectangle 98"/>
            <p:cNvSpPr/>
            <p:nvPr/>
          </p:nvSpPr>
          <p:spPr>
            <a:xfrm>
              <a:off x="5181600" y="3810000"/>
              <a:ext cx="3200400" cy="53340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ounded Rectangle 99"/>
            <p:cNvSpPr/>
            <p:nvPr/>
          </p:nvSpPr>
          <p:spPr>
            <a:xfrm>
              <a:off x="5181600" y="2895600"/>
              <a:ext cx="3200400" cy="53340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ounded Rectangle 100"/>
            <p:cNvSpPr/>
            <p:nvPr/>
          </p:nvSpPr>
          <p:spPr>
            <a:xfrm>
              <a:off x="5181600" y="1905000"/>
              <a:ext cx="3200400" cy="53340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534400" cy="1143000"/>
          </a:xfrm>
        </p:spPr>
        <p:txBody>
          <a:bodyPr>
            <a:noAutofit/>
          </a:bodyPr>
          <a:lstStyle/>
          <a:p>
            <a:pPr marL="0" indent="0"/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Hourglass architecture in </a:t>
            </a:r>
            <a:b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</a:br>
            <a:r>
              <a:rPr lang="en-GB" sz="3600" dirty="0">
                <a:solidFill>
                  <a:srgbClr val="FF0000"/>
                </a:solidFill>
                <a:latin typeface="Comic Sans MS"/>
                <a:cs typeface="Comic Sans MS"/>
              </a:rPr>
              <a:t>layered dependency networks</a:t>
            </a:r>
            <a:endParaRPr lang="en-GB" dirty="0">
              <a:solidFill>
                <a:srgbClr val="FF0000"/>
              </a:solidFill>
              <a:latin typeface="Comic Sans MS"/>
              <a:cs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911909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pitchFamily="66" charset="0"/>
              </a:rPr>
              <a:t>Internet protocol stack</a:t>
            </a:r>
            <a:br>
              <a:rPr lang="en-US" dirty="0">
                <a:solidFill>
                  <a:srgbClr val="FF0000"/>
                </a:solidFill>
                <a:latin typeface="Comic Sans MS" pitchFamily="66" charset="0"/>
              </a:rPr>
            </a:br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(</a:t>
            </a:r>
            <a:r>
              <a:rPr lang="en-US" sz="3600" dirty="0" err="1">
                <a:solidFill>
                  <a:srgbClr val="FF0000"/>
                </a:solidFill>
                <a:latin typeface="Comic Sans MS" pitchFamily="66" charset="0"/>
              </a:rPr>
              <a:t>Akhshabi</a:t>
            </a:r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 &amp; </a:t>
            </a:r>
            <a:r>
              <a:rPr lang="en-US" sz="3600" dirty="0" err="1">
                <a:solidFill>
                  <a:srgbClr val="FF0000"/>
                </a:solidFill>
                <a:latin typeface="Comic Sans MS" pitchFamily="66" charset="0"/>
              </a:rPr>
              <a:t>Dovrolis</a:t>
            </a:r>
            <a:r>
              <a:rPr lang="en-US" sz="3600" dirty="0">
                <a:solidFill>
                  <a:srgbClr val="FF0000"/>
                </a:solidFill>
                <a:latin typeface="Comic Sans MS" pitchFamily="66" charset="0"/>
              </a:rPr>
              <a:t>, ACM SIGCOMM’11)</a:t>
            </a:r>
            <a:endParaRPr lang="en-US" dirty="0">
              <a:solidFill>
                <a:srgbClr val="FF0000"/>
              </a:solidFill>
              <a:latin typeface="Comic Sans MS" pitchFamily="66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00168A-C511-F440-A835-930BFDCA07B6}"/>
              </a:ext>
            </a:extLst>
          </p:cNvPr>
          <p:cNvGrpSpPr/>
          <p:nvPr/>
        </p:nvGrpSpPr>
        <p:grpSpPr>
          <a:xfrm>
            <a:off x="2057400" y="1676400"/>
            <a:ext cx="5334000" cy="4419600"/>
            <a:chOff x="2057400" y="1676400"/>
            <a:chExt cx="5334000" cy="4419600"/>
          </a:xfrm>
        </p:grpSpPr>
        <p:sp>
          <p:nvSpPr>
            <p:cNvPr id="119" name="Rounded Rectangle 118"/>
            <p:cNvSpPr/>
            <p:nvPr/>
          </p:nvSpPr>
          <p:spPr>
            <a:xfrm>
              <a:off x="4038600" y="4800600"/>
              <a:ext cx="8382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Comic Sans MS" pitchFamily="66" charset="0"/>
                </a:rPr>
                <a:t>Ethernet</a:t>
              </a:r>
            </a:p>
          </p:txBody>
        </p:sp>
        <p:sp>
          <p:nvSpPr>
            <p:cNvPr id="120" name="Rounded Rectangle 119"/>
            <p:cNvSpPr/>
            <p:nvPr/>
          </p:nvSpPr>
          <p:spPr>
            <a:xfrm>
              <a:off x="3505200" y="5638800"/>
              <a:ext cx="8382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mic Sans MS" pitchFamily="66" charset="0"/>
                </a:rPr>
                <a:t>Twisted</a:t>
              </a:r>
              <a:r>
                <a:rPr lang="en-US" sz="1200" dirty="0"/>
                <a:t> </a:t>
              </a:r>
              <a:r>
                <a:rPr lang="en-US" sz="1200" dirty="0">
                  <a:latin typeface="Comic Sans MS" pitchFamily="66" charset="0"/>
                </a:rPr>
                <a:t>Pair</a:t>
              </a:r>
            </a:p>
          </p:txBody>
        </p:sp>
        <p:sp>
          <p:nvSpPr>
            <p:cNvPr id="121" name="Rounded Rectangle 120"/>
            <p:cNvSpPr/>
            <p:nvPr/>
          </p:nvSpPr>
          <p:spPr>
            <a:xfrm>
              <a:off x="3810000" y="2514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omic Sans MS" pitchFamily="66" charset="0"/>
                </a:rPr>
                <a:t>SMTP</a:t>
              </a:r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2667000" y="2514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omic Sans MS" pitchFamily="66" charset="0"/>
                </a:rPr>
                <a:t>HTTP</a:t>
              </a:r>
            </a:p>
          </p:txBody>
        </p:sp>
        <p:sp>
          <p:nvSpPr>
            <p:cNvPr id="123" name="Rounded Rectangle 122"/>
            <p:cNvSpPr/>
            <p:nvPr/>
          </p:nvSpPr>
          <p:spPr>
            <a:xfrm>
              <a:off x="4343400" y="1676400"/>
              <a:ext cx="8382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mic Sans MS" pitchFamily="66" charset="0"/>
                </a:rPr>
                <a:t>Thunderbird</a:t>
              </a:r>
            </a:p>
          </p:txBody>
        </p:sp>
        <p:sp>
          <p:nvSpPr>
            <p:cNvPr id="124" name="Rounded Rectangle 123"/>
            <p:cNvSpPr/>
            <p:nvPr/>
          </p:nvSpPr>
          <p:spPr>
            <a:xfrm>
              <a:off x="3200400" y="16764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Comic Sans MS" pitchFamily="66" charset="0"/>
                </a:rPr>
                <a:t>Silverlight</a:t>
              </a:r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057400" y="1676400"/>
              <a:ext cx="8382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mic Sans MS" pitchFamily="66" charset="0"/>
                </a:rPr>
                <a:t>Firefox</a:t>
              </a:r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2895600" y="4800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PPP</a:t>
              </a:r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4724400" y="56388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mic Sans MS" pitchFamily="66" charset="0"/>
                </a:rPr>
                <a:t>Coaxial</a:t>
              </a:r>
              <a:r>
                <a:rPr lang="en-US" sz="1200" dirty="0"/>
                <a:t> </a:t>
              </a:r>
              <a:r>
                <a:rPr lang="en-US" sz="1200" dirty="0">
                  <a:latin typeface="Comic Sans MS" pitchFamily="66" charset="0"/>
                </a:rPr>
                <a:t>Cable</a:t>
              </a:r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4038600" y="4038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mic Sans MS" pitchFamily="66" charset="0"/>
                </a:rPr>
                <a:t>IPv4</a:t>
              </a:r>
              <a:endParaRPr lang="en-US" sz="1600" dirty="0">
                <a:latin typeface="Comic Sans MS" pitchFamily="66" charset="0"/>
              </a:endParaRPr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4572000" y="3276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Comic Sans MS" pitchFamily="66" charset="0"/>
                </a:rPr>
                <a:t>UDP</a:t>
              </a:r>
              <a:endParaRPr lang="en-US" sz="1600" dirty="0">
                <a:latin typeface="Comic Sans MS" pitchFamily="66" charset="0"/>
              </a:endParaRPr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3429000" y="3276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TCP</a:t>
              </a:r>
            </a:p>
          </p:txBody>
        </p:sp>
        <p:sp>
          <p:nvSpPr>
            <p:cNvPr id="131" name="Rounded Rectangle 130"/>
            <p:cNvSpPr/>
            <p:nvPr/>
          </p:nvSpPr>
          <p:spPr>
            <a:xfrm>
              <a:off x="4876800" y="2514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latin typeface="Comic Sans MS" pitchFamily="66" charset="0"/>
                </a:rPr>
                <a:t>RTP</a:t>
              </a:r>
              <a:endParaRPr lang="en-US" sz="1400" dirty="0">
                <a:latin typeface="Comic Sans MS" pitchFamily="66" charset="0"/>
              </a:endParaRPr>
            </a:p>
          </p:txBody>
        </p:sp>
        <p:sp>
          <p:nvSpPr>
            <p:cNvPr id="132" name="Rounded Rectangle 131"/>
            <p:cNvSpPr/>
            <p:nvPr/>
          </p:nvSpPr>
          <p:spPr>
            <a:xfrm>
              <a:off x="2438400" y="56388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Comic Sans MS" pitchFamily="66" charset="0"/>
                </a:rPr>
                <a:t>Optical</a:t>
              </a:r>
              <a:r>
                <a:rPr lang="en-US" sz="1200" dirty="0"/>
                <a:t> </a:t>
              </a:r>
              <a:r>
                <a:rPr lang="en-US" sz="1200" dirty="0">
                  <a:latin typeface="Comic Sans MS" pitchFamily="66" charset="0"/>
                </a:rPr>
                <a:t>Fiber</a:t>
              </a:r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5486399" y="1676400"/>
              <a:ext cx="809171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latin typeface="Comic Sans MS" pitchFamily="66" charset="0"/>
                </a:rPr>
                <a:t>MPlayer</a:t>
              </a:r>
              <a:endParaRPr lang="en-US" sz="1200" dirty="0">
                <a:latin typeface="Comic Sans MS" pitchFamily="66" charset="0"/>
              </a:endParaRPr>
            </a:p>
          </p:txBody>
        </p:sp>
        <p:cxnSp>
          <p:nvCxnSpPr>
            <p:cNvPr id="134" name="Straight Arrow Connector 133"/>
            <p:cNvCxnSpPr>
              <a:stCxn id="127" idx="0"/>
              <a:endCxn id="119" idx="2"/>
            </p:cNvCxnSpPr>
            <p:nvPr/>
          </p:nvCxnSpPr>
          <p:spPr>
            <a:xfrm rot="16200000" flipV="1">
              <a:off x="4591050" y="5124450"/>
              <a:ext cx="3810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>
              <a:stCxn id="120" idx="0"/>
              <a:endCxn id="119" idx="2"/>
            </p:cNvCxnSpPr>
            <p:nvPr/>
          </p:nvCxnSpPr>
          <p:spPr>
            <a:xfrm rot="5400000" flipH="1" flipV="1">
              <a:off x="4000500" y="5181600"/>
              <a:ext cx="3810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>
              <a:stCxn id="132" idx="0"/>
              <a:endCxn id="119" idx="2"/>
            </p:cNvCxnSpPr>
            <p:nvPr/>
          </p:nvCxnSpPr>
          <p:spPr>
            <a:xfrm rot="5400000" flipH="1" flipV="1">
              <a:off x="3448050" y="4629150"/>
              <a:ext cx="381000" cy="1638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>
              <a:stCxn id="120" idx="0"/>
              <a:endCxn id="126" idx="2"/>
            </p:cNvCxnSpPr>
            <p:nvPr/>
          </p:nvCxnSpPr>
          <p:spPr>
            <a:xfrm rot="16200000" flipV="1">
              <a:off x="3409950" y="5124450"/>
              <a:ext cx="381000" cy="647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2" idx="0"/>
              <a:endCxn id="126" idx="2"/>
            </p:cNvCxnSpPr>
            <p:nvPr/>
          </p:nvCxnSpPr>
          <p:spPr>
            <a:xfrm rot="5400000" flipH="1" flipV="1">
              <a:off x="2857500" y="5219700"/>
              <a:ext cx="3810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26" idx="0"/>
              <a:endCxn id="128" idx="2"/>
            </p:cNvCxnSpPr>
            <p:nvPr/>
          </p:nvCxnSpPr>
          <p:spPr>
            <a:xfrm rot="5400000" flipH="1" flipV="1">
              <a:off x="3695700" y="4076700"/>
              <a:ext cx="30480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19" idx="0"/>
              <a:endCxn id="128" idx="2"/>
            </p:cNvCxnSpPr>
            <p:nvPr/>
          </p:nvCxnSpPr>
          <p:spPr>
            <a:xfrm rot="16200000" flipV="1">
              <a:off x="4286250" y="4629150"/>
              <a:ext cx="304800" cy="381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28" idx="0"/>
              <a:endCxn id="129" idx="2"/>
            </p:cNvCxnSpPr>
            <p:nvPr/>
          </p:nvCxnSpPr>
          <p:spPr>
            <a:xfrm rot="5400000" flipH="1" flipV="1">
              <a:off x="4533900" y="3619500"/>
              <a:ext cx="3048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28" idx="0"/>
              <a:endCxn id="130" idx="2"/>
            </p:cNvCxnSpPr>
            <p:nvPr/>
          </p:nvCxnSpPr>
          <p:spPr>
            <a:xfrm rot="16200000" flipV="1">
              <a:off x="3962400" y="3581400"/>
              <a:ext cx="3048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0" idx="0"/>
              <a:endCxn id="122" idx="2"/>
            </p:cNvCxnSpPr>
            <p:nvPr/>
          </p:nvCxnSpPr>
          <p:spPr>
            <a:xfrm rot="16200000" flipV="1">
              <a:off x="3276600" y="2743200"/>
              <a:ext cx="304800" cy="762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0" idx="0"/>
              <a:endCxn id="121" idx="2"/>
            </p:cNvCxnSpPr>
            <p:nvPr/>
          </p:nvCxnSpPr>
          <p:spPr>
            <a:xfrm rot="5400000" flipH="1" flipV="1">
              <a:off x="3848100" y="2933700"/>
              <a:ext cx="3048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29" idx="0"/>
              <a:endCxn id="131" idx="2"/>
            </p:cNvCxnSpPr>
            <p:nvPr/>
          </p:nvCxnSpPr>
          <p:spPr>
            <a:xfrm rot="5400000" flipH="1" flipV="1">
              <a:off x="4953000" y="2971800"/>
              <a:ext cx="3048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>
              <a:stCxn id="122" idx="0"/>
              <a:endCxn id="125" idx="2"/>
            </p:cNvCxnSpPr>
            <p:nvPr/>
          </p:nvCxnSpPr>
          <p:spPr>
            <a:xfrm rot="16200000" flipV="1">
              <a:off x="2571750" y="2038350"/>
              <a:ext cx="381000" cy="571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22" idx="0"/>
              <a:endCxn id="124" idx="2"/>
            </p:cNvCxnSpPr>
            <p:nvPr/>
          </p:nvCxnSpPr>
          <p:spPr>
            <a:xfrm rot="5400000" flipH="1" flipV="1">
              <a:off x="3124200" y="2057400"/>
              <a:ext cx="3810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>
              <a:stCxn id="121" idx="0"/>
              <a:endCxn id="123" idx="2"/>
            </p:cNvCxnSpPr>
            <p:nvPr/>
          </p:nvCxnSpPr>
          <p:spPr>
            <a:xfrm rot="5400000" flipH="1" flipV="1">
              <a:off x="4286250" y="2038350"/>
              <a:ext cx="381000" cy="571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>
              <a:stCxn id="131" idx="0"/>
              <a:endCxn id="133" idx="2"/>
            </p:cNvCxnSpPr>
            <p:nvPr/>
          </p:nvCxnSpPr>
          <p:spPr>
            <a:xfrm rot="5400000" flipH="1" flipV="1">
              <a:off x="5383892" y="2007508"/>
              <a:ext cx="381000" cy="633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ounded Rectangle 149"/>
            <p:cNvSpPr/>
            <p:nvPr/>
          </p:nvSpPr>
          <p:spPr>
            <a:xfrm>
              <a:off x="6629400" y="16764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…</a:t>
              </a:r>
            </a:p>
          </p:txBody>
        </p:sp>
        <p:sp>
          <p:nvSpPr>
            <p:cNvPr id="151" name="Rounded Rectangle 150"/>
            <p:cNvSpPr/>
            <p:nvPr/>
          </p:nvSpPr>
          <p:spPr>
            <a:xfrm>
              <a:off x="6019800" y="2514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…</a:t>
              </a:r>
            </a:p>
          </p:txBody>
        </p:sp>
        <p:sp>
          <p:nvSpPr>
            <p:cNvPr id="152" name="Rounded Rectangle 151"/>
            <p:cNvSpPr/>
            <p:nvPr/>
          </p:nvSpPr>
          <p:spPr>
            <a:xfrm>
              <a:off x="5867400" y="56388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…</a:t>
              </a:r>
            </a:p>
          </p:txBody>
        </p:sp>
        <p:sp>
          <p:nvSpPr>
            <p:cNvPr id="153" name="Rounded Rectangle 152"/>
            <p:cNvSpPr/>
            <p:nvPr/>
          </p:nvSpPr>
          <p:spPr>
            <a:xfrm>
              <a:off x="5257800" y="4800600"/>
              <a:ext cx="762000" cy="457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Comic Sans MS" pitchFamily="66" charset="0"/>
                </a:rPr>
                <a:t>…</a:t>
              </a:r>
            </a:p>
          </p:txBody>
        </p:sp>
        <p:cxnSp>
          <p:nvCxnSpPr>
            <p:cNvPr id="154" name="Straight Arrow Connector 153"/>
            <p:cNvCxnSpPr>
              <a:stCxn id="122" idx="0"/>
            </p:cNvCxnSpPr>
            <p:nvPr/>
          </p:nvCxnSpPr>
          <p:spPr>
            <a:xfrm rot="5400000" flipH="1" flipV="1">
              <a:off x="3314700" y="18669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0" idx="0"/>
              <a:endCxn id="151" idx="2"/>
            </p:cNvCxnSpPr>
            <p:nvPr/>
          </p:nvCxnSpPr>
          <p:spPr>
            <a:xfrm rot="5400000" flipH="1" flipV="1">
              <a:off x="4953000" y="1828800"/>
              <a:ext cx="304800" cy="2590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53" idx="0"/>
              <a:endCxn id="128" idx="2"/>
            </p:cNvCxnSpPr>
            <p:nvPr/>
          </p:nvCxnSpPr>
          <p:spPr>
            <a:xfrm rot="16200000" flipV="1">
              <a:off x="4876800" y="4038600"/>
              <a:ext cx="3048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51" idx="0"/>
              <a:endCxn id="150" idx="2"/>
            </p:cNvCxnSpPr>
            <p:nvPr/>
          </p:nvCxnSpPr>
          <p:spPr>
            <a:xfrm rot="5400000" flipH="1" flipV="1">
              <a:off x="6515100" y="2019300"/>
              <a:ext cx="3810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0" idx="2"/>
            </p:cNvCxnSpPr>
            <p:nvPr/>
          </p:nvCxnSpPr>
          <p:spPr>
            <a:xfrm flipV="1">
              <a:off x="3352800" y="2133600"/>
              <a:ext cx="3657600" cy="381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stCxn id="152" idx="0"/>
              <a:endCxn id="119" idx="2"/>
            </p:cNvCxnSpPr>
            <p:nvPr/>
          </p:nvCxnSpPr>
          <p:spPr>
            <a:xfrm rot="16200000" flipV="1">
              <a:off x="5162550" y="4552950"/>
              <a:ext cx="381000" cy="17907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152" idx="0"/>
              <a:endCxn id="153" idx="2"/>
            </p:cNvCxnSpPr>
            <p:nvPr/>
          </p:nvCxnSpPr>
          <p:spPr>
            <a:xfrm rot="16200000" flipV="1">
              <a:off x="5753100" y="5143500"/>
              <a:ext cx="38100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>
              <a:stCxn id="129" idx="0"/>
              <a:endCxn id="151" idx="2"/>
            </p:cNvCxnSpPr>
            <p:nvPr/>
          </p:nvCxnSpPr>
          <p:spPr>
            <a:xfrm rot="5400000" flipH="1" flipV="1">
              <a:off x="5524500" y="2400300"/>
              <a:ext cx="304800" cy="1447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32" idx="0"/>
              <a:endCxn id="153" idx="2"/>
            </p:cNvCxnSpPr>
            <p:nvPr/>
          </p:nvCxnSpPr>
          <p:spPr>
            <a:xfrm rot="5400000" flipH="1" flipV="1">
              <a:off x="4038600" y="4038600"/>
              <a:ext cx="381000" cy="2819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20" idx="0"/>
              <a:endCxn id="153" idx="2"/>
            </p:cNvCxnSpPr>
            <p:nvPr/>
          </p:nvCxnSpPr>
          <p:spPr>
            <a:xfrm rot="5400000" flipH="1" flipV="1">
              <a:off x="4591050" y="4591050"/>
              <a:ext cx="381000" cy="17145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27" idx="0"/>
              <a:endCxn id="153" idx="2"/>
            </p:cNvCxnSpPr>
            <p:nvPr/>
          </p:nvCxnSpPr>
          <p:spPr>
            <a:xfrm rot="5400000" flipH="1" flipV="1">
              <a:off x="5181600" y="5181600"/>
              <a:ext cx="38100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31" idx="0"/>
              <a:endCxn id="150" idx="2"/>
            </p:cNvCxnSpPr>
            <p:nvPr/>
          </p:nvCxnSpPr>
          <p:spPr>
            <a:xfrm rot="5400000" flipH="1" flipV="1">
              <a:off x="5943600" y="1447800"/>
              <a:ext cx="381000" cy="17526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Slide Number Placeholder 1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0D835-3D5F-49D1-9133-BDDC5520FD1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28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24958</TotalTime>
  <Words>2444</Words>
  <Application>Microsoft Macintosh PowerPoint</Application>
  <PresentationFormat>On-screen Show (4:3)</PresentationFormat>
  <Paragraphs>792</Paragraphs>
  <Slides>69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Chalkduster</vt:lpstr>
      <vt:lpstr>Comic Sans MS</vt:lpstr>
      <vt:lpstr>Mangal</vt:lpstr>
      <vt:lpstr>Office Theme</vt:lpstr>
      <vt:lpstr>PDF</vt:lpstr>
      <vt:lpstr>The Hourglass Effect in Hierarchical  Dependency Networks</vt:lpstr>
      <vt:lpstr>How does nature and technology manage complexity?</vt:lpstr>
      <vt:lpstr>How does nature and technology manage complexity?</vt:lpstr>
      <vt:lpstr>Software systems</vt:lpstr>
      <vt:lpstr>Our main thesis:  natural &amp; technological hierarchical systems evolve towards an hourglass architecture when there is an incentive to maximize reuse</vt:lpstr>
      <vt:lpstr>PowerPoint Presentation</vt:lpstr>
      <vt:lpstr>Dependency networks</vt:lpstr>
      <vt:lpstr>Hourglass architecture in  layered dependency networks</vt:lpstr>
      <vt:lpstr>Internet protocol stack (Akhshabi &amp; Dovrolis, ACM SIGCOMM’11)</vt:lpstr>
      <vt:lpstr>Developmental hourglass</vt:lpstr>
      <vt:lpstr>What about general (non-layered) dependency nets?</vt:lpstr>
      <vt:lpstr>Path centrality</vt:lpstr>
      <vt:lpstr>τ-Core of a dependency network</vt:lpstr>
      <vt:lpstr>τ-Core of a dependency network</vt:lpstr>
      <vt:lpstr>Algorithm for τ-Core computation</vt:lpstr>
      <vt:lpstr>How to quantify the hourglass property?</vt:lpstr>
      <vt:lpstr>Hourglass score H(τ)</vt:lpstr>
      <vt:lpstr>Example-1: “Pyramid-like”</vt:lpstr>
      <vt:lpstr>Example-2: “Direct”</vt:lpstr>
      <vt:lpstr>Example-3: “Decoupled”</vt:lpstr>
      <vt:lpstr>Example-4: “Hourglass”</vt:lpstr>
      <vt:lpstr>Example-5: “Approx hourglass”</vt:lpstr>
      <vt:lpstr>PowerPoint Presentation</vt:lpstr>
      <vt:lpstr>PowerPoint Presentation</vt:lpstr>
      <vt:lpstr>PowerPoint Presentation</vt:lpstr>
      <vt:lpstr>PowerPoint Presentation</vt:lpstr>
      <vt:lpstr>(Normalized) path centrality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SCOTUS Pension cases Comparison with “Landmark cases” (Cornell Law)</vt:lpstr>
      <vt:lpstr>SCOTUS Abortion cases Comparison with “Landmark cases” (Cornell Law)</vt:lpstr>
      <vt:lpstr>PowerPoint Presentation</vt:lpstr>
      <vt:lpstr>The c.elegans brain network</vt:lpstr>
      <vt:lpstr>The c.elegans brain network</vt:lpstr>
      <vt:lpstr>Identify feedforward paths, from sources to targets</vt:lpstr>
      <vt:lpstr>Routing strategy for path selection?</vt:lpstr>
      <vt:lpstr>Evidence of hourglass effect</vt:lpstr>
      <vt:lpstr>PowerPoint Presentation</vt:lpstr>
      <vt:lpstr>c.elegans core neurons</vt:lpstr>
      <vt:lpstr>PowerPoint Presentation</vt:lpstr>
      <vt:lpstr>PowerPoint Presentation</vt:lpstr>
      <vt:lpstr>Given for each node:  node rank (partial order) and in-degree</vt:lpstr>
      <vt:lpstr>RP model: selection of inputs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Hourglass systems and cost</vt:lpstr>
      <vt:lpstr>Hourglass systems and evolvability</vt:lpstr>
      <vt:lpstr>Hourglass systems and robustness</vt:lpstr>
      <vt:lpstr>The pros &amp; cons of  having a thin waist</vt:lpstr>
      <vt:lpstr>PowerPoint Presentation</vt:lpstr>
      <vt:lpstr>PowerPoint Presentation</vt:lpstr>
      <vt:lpstr>PowerPoint Presentation</vt:lpstr>
      <vt:lpstr>PowerPoint Presentation</vt:lpstr>
      <vt:lpstr>Concluding remarks</vt:lpstr>
      <vt:lpstr>PowerPoint Presentation</vt:lpstr>
      <vt:lpstr>and my late student Saamer Akhshabi</vt:lpstr>
      <vt:lpstr>PowerPoint Presentation</vt:lpstr>
    </vt:vector>
  </TitlesOfParts>
  <Company>Cisco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Outline</dc:title>
  <dc:creator>saamer</dc:creator>
  <cp:lastModifiedBy>Microsoft Office User</cp:lastModifiedBy>
  <cp:revision>903</cp:revision>
  <dcterms:created xsi:type="dcterms:W3CDTF">2013-11-09T02:44:24Z</dcterms:created>
  <dcterms:modified xsi:type="dcterms:W3CDTF">2018-09-28T02:15:48Z</dcterms:modified>
</cp:coreProperties>
</file>